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54" r:id="rId1"/>
  </p:sldMasterIdLst>
  <p:notesMasterIdLst>
    <p:notesMasterId r:id="rId113"/>
  </p:notesMasterIdLst>
  <p:sldIdLst>
    <p:sldId id="522" r:id="rId2"/>
    <p:sldId id="297" r:id="rId3"/>
    <p:sldId id="666" r:id="rId4"/>
    <p:sldId id="667" r:id="rId5"/>
    <p:sldId id="579" r:id="rId6"/>
    <p:sldId id="581" r:id="rId7"/>
    <p:sldId id="656" r:id="rId8"/>
    <p:sldId id="578" r:id="rId9"/>
    <p:sldId id="613" r:id="rId10"/>
    <p:sldId id="461" r:id="rId11"/>
    <p:sldId id="594" r:id="rId12"/>
    <p:sldId id="442" r:id="rId13"/>
    <p:sldId id="459" r:id="rId14"/>
    <p:sldId id="595" r:id="rId15"/>
    <p:sldId id="657" r:id="rId16"/>
    <p:sldId id="444" r:id="rId17"/>
    <p:sldId id="496" r:id="rId18"/>
    <p:sldId id="597" r:id="rId19"/>
    <p:sldId id="601" r:id="rId20"/>
    <p:sldId id="602" r:id="rId21"/>
    <p:sldId id="590" r:id="rId22"/>
    <p:sldId id="591" r:id="rId23"/>
    <p:sldId id="451" r:id="rId24"/>
    <p:sldId id="452" r:id="rId25"/>
    <p:sldId id="453" r:id="rId26"/>
    <p:sldId id="455" r:id="rId27"/>
    <p:sldId id="456" r:id="rId28"/>
    <p:sldId id="596" r:id="rId29"/>
    <p:sldId id="658" r:id="rId30"/>
    <p:sldId id="659" r:id="rId31"/>
    <p:sldId id="660" r:id="rId32"/>
    <p:sldId id="661" r:id="rId33"/>
    <p:sldId id="662" r:id="rId34"/>
    <p:sldId id="663" r:id="rId35"/>
    <p:sldId id="463" r:id="rId36"/>
    <p:sldId id="518" r:id="rId37"/>
    <p:sldId id="501" r:id="rId38"/>
    <p:sldId id="665" r:id="rId39"/>
    <p:sldId id="592" r:id="rId40"/>
    <p:sldId id="467" r:id="rId41"/>
    <p:sldId id="603" r:id="rId42"/>
    <p:sldId id="604" r:id="rId43"/>
    <p:sldId id="605" r:id="rId44"/>
    <p:sldId id="607" r:id="rId45"/>
    <p:sldId id="608" r:id="rId46"/>
    <p:sldId id="609" r:id="rId47"/>
    <p:sldId id="610" r:id="rId48"/>
    <p:sldId id="469" r:id="rId49"/>
    <p:sldId id="629" r:id="rId50"/>
    <p:sldId id="664" r:id="rId51"/>
    <p:sldId id="648" r:id="rId52"/>
    <p:sldId id="622" r:id="rId53"/>
    <p:sldId id="623" r:id="rId54"/>
    <p:sldId id="626" r:id="rId55"/>
    <p:sldId id="624" r:id="rId56"/>
    <p:sldId id="649" r:id="rId57"/>
    <p:sldId id="650" r:id="rId58"/>
    <p:sldId id="502" r:id="rId59"/>
    <p:sldId id="630" r:id="rId60"/>
    <p:sldId id="631" r:id="rId61"/>
    <p:sldId id="627" r:id="rId62"/>
    <p:sldId id="628" r:id="rId63"/>
    <p:sldId id="632" r:id="rId64"/>
    <p:sldId id="476" r:id="rId65"/>
    <p:sldId id="477" r:id="rId66"/>
    <p:sldId id="480" r:id="rId67"/>
    <p:sldId id="481" r:id="rId68"/>
    <p:sldId id="616" r:id="rId69"/>
    <p:sldId id="633" r:id="rId70"/>
    <p:sldId id="615" r:id="rId71"/>
    <p:sldId id="617" r:id="rId72"/>
    <p:sldId id="482" r:id="rId73"/>
    <p:sldId id="655" r:id="rId74"/>
    <p:sldId id="619" r:id="rId75"/>
    <p:sldId id="614" r:id="rId76"/>
    <p:sldId id="484" r:id="rId77"/>
    <p:sldId id="485" r:id="rId78"/>
    <p:sldId id="618" r:id="rId79"/>
    <p:sldId id="486" r:id="rId80"/>
    <p:sldId id="639" r:id="rId81"/>
    <p:sldId id="642" r:id="rId82"/>
    <p:sldId id="643" r:id="rId83"/>
    <p:sldId id="646" r:id="rId84"/>
    <p:sldId id="647" r:id="rId85"/>
    <p:sldId id="640" r:id="rId86"/>
    <p:sldId id="641" r:id="rId87"/>
    <p:sldId id="513" r:id="rId88"/>
    <p:sldId id="635" r:id="rId89"/>
    <p:sldId id="637" r:id="rId90"/>
    <p:sldId id="636" r:id="rId91"/>
    <p:sldId id="638" r:id="rId92"/>
    <p:sldId id="514" r:id="rId93"/>
    <p:sldId id="517" r:id="rId94"/>
    <p:sldId id="515" r:id="rId95"/>
    <p:sldId id="382" r:id="rId96"/>
    <p:sldId id="383" r:id="rId97"/>
    <p:sldId id="488" r:id="rId98"/>
    <p:sldId id="489" r:id="rId99"/>
    <p:sldId id="644" r:id="rId100"/>
    <p:sldId id="645" r:id="rId101"/>
    <p:sldId id="589" r:id="rId102"/>
    <p:sldId id="588" r:id="rId103"/>
    <p:sldId id="490" r:id="rId104"/>
    <p:sldId id="492" r:id="rId105"/>
    <p:sldId id="652" r:id="rId106"/>
    <p:sldId id="498" r:id="rId107"/>
    <p:sldId id="511" r:id="rId108"/>
    <p:sldId id="653" r:id="rId109"/>
    <p:sldId id="654" r:id="rId110"/>
    <p:sldId id="499" r:id="rId111"/>
    <p:sldId id="651" r:id="rId112"/>
  </p:sldIdLst>
  <p:sldSz cx="22860000" cy="13716000"/>
  <p:notesSz cx="9144000" cy="6858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783329" indent="-194443" algn="l" rtl="0" fontAlgn="base">
      <a:spcBef>
        <a:spcPct val="0"/>
      </a:spcBef>
      <a:spcAft>
        <a:spcPct val="0"/>
      </a:spcAft>
      <a:defRPr kern="1200">
        <a:solidFill>
          <a:schemeClr val="tx1"/>
        </a:solidFill>
        <a:latin typeface="Arial" pitchFamily="34" charset="0"/>
        <a:ea typeface="+mn-ea"/>
        <a:cs typeface="+mn-cs"/>
      </a:defRPr>
    </a:lvl2pPr>
    <a:lvl3pPr marL="1568509" indent="-392590" algn="l" rtl="0" fontAlgn="base">
      <a:spcBef>
        <a:spcPct val="0"/>
      </a:spcBef>
      <a:spcAft>
        <a:spcPct val="0"/>
      </a:spcAft>
      <a:defRPr kern="1200">
        <a:solidFill>
          <a:schemeClr val="tx1"/>
        </a:solidFill>
        <a:latin typeface="Arial" pitchFamily="34" charset="0"/>
        <a:ea typeface="+mn-ea"/>
        <a:cs typeface="+mn-cs"/>
      </a:defRPr>
    </a:lvl3pPr>
    <a:lvl4pPr marL="2353688" indent="-590738" algn="l" rtl="0" fontAlgn="base">
      <a:spcBef>
        <a:spcPct val="0"/>
      </a:spcBef>
      <a:spcAft>
        <a:spcPct val="0"/>
      </a:spcAft>
      <a:defRPr kern="1200">
        <a:solidFill>
          <a:schemeClr val="tx1"/>
        </a:solidFill>
        <a:latin typeface="Arial" pitchFamily="34" charset="0"/>
        <a:ea typeface="+mn-ea"/>
        <a:cs typeface="+mn-cs"/>
      </a:defRPr>
    </a:lvl4pPr>
    <a:lvl5pPr marL="3138869" indent="-788883" algn="l" rtl="0" fontAlgn="base">
      <a:spcBef>
        <a:spcPct val="0"/>
      </a:spcBef>
      <a:spcAft>
        <a:spcPct val="0"/>
      </a:spcAft>
      <a:defRPr kern="1200">
        <a:solidFill>
          <a:schemeClr val="tx1"/>
        </a:solidFill>
        <a:latin typeface="Arial" pitchFamily="34" charset="0"/>
        <a:ea typeface="+mn-ea"/>
        <a:cs typeface="+mn-cs"/>
      </a:defRPr>
    </a:lvl5pPr>
    <a:lvl6pPr marL="2666650" algn="l" defTabSz="1066660" rtl="0" eaLnBrk="1" latinLnBrk="0" hangingPunct="1">
      <a:defRPr kern="1200">
        <a:solidFill>
          <a:schemeClr val="tx1"/>
        </a:solidFill>
        <a:latin typeface="Arial" pitchFamily="34" charset="0"/>
        <a:ea typeface="+mn-ea"/>
        <a:cs typeface="+mn-cs"/>
      </a:defRPr>
    </a:lvl6pPr>
    <a:lvl7pPr marL="3199979" algn="l" defTabSz="1066660" rtl="0" eaLnBrk="1" latinLnBrk="0" hangingPunct="1">
      <a:defRPr kern="1200">
        <a:solidFill>
          <a:schemeClr val="tx1"/>
        </a:solidFill>
        <a:latin typeface="Arial" pitchFamily="34" charset="0"/>
        <a:ea typeface="+mn-ea"/>
        <a:cs typeface="+mn-cs"/>
      </a:defRPr>
    </a:lvl7pPr>
    <a:lvl8pPr marL="3733309" algn="l" defTabSz="1066660" rtl="0" eaLnBrk="1" latinLnBrk="0" hangingPunct="1">
      <a:defRPr kern="1200">
        <a:solidFill>
          <a:schemeClr val="tx1"/>
        </a:solidFill>
        <a:latin typeface="Arial" pitchFamily="34" charset="0"/>
        <a:ea typeface="+mn-ea"/>
        <a:cs typeface="+mn-cs"/>
      </a:defRPr>
    </a:lvl8pPr>
    <a:lvl9pPr marL="4266638" algn="l" defTabSz="106666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9" autoAdjust="0"/>
    <p:restoredTop sz="94660"/>
  </p:normalViewPr>
  <p:slideViewPr>
    <p:cSldViewPr>
      <p:cViewPr varScale="1">
        <p:scale>
          <a:sx n="32" d="100"/>
          <a:sy n="32" d="100"/>
        </p:scale>
        <p:origin x="-858" y="-84"/>
      </p:cViewPr>
      <p:guideLst>
        <p:guide orient="horz" pos="4321"/>
        <p:guide pos="7200"/>
      </p:guideLst>
    </p:cSldViewPr>
  </p:slideViewPr>
  <p:notesTextViewPr>
    <p:cViewPr>
      <p:scale>
        <a:sx n="100" d="100"/>
        <a:sy n="100" d="100"/>
      </p:scale>
      <p:origin x="0" y="0"/>
    </p:cViewPr>
  </p:notesTextViewPr>
  <p:sorterViewPr>
    <p:cViewPr>
      <p:scale>
        <a:sx n="66" d="100"/>
        <a:sy n="66" d="100"/>
      </p:scale>
      <p:origin x="0" y="1608"/>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E6E851-00CE-4324-A1E4-7FDF89B7C07C}" type="doc">
      <dgm:prSet loTypeId="urn:microsoft.com/office/officeart/2005/8/layout/vList2" loCatId="list" qsTypeId="urn:microsoft.com/office/officeart/2005/8/quickstyle/3d1" qsCatId="3D" csTypeId="urn:microsoft.com/office/officeart/2005/8/colors/accent1_5" csCatId="accent1" phldr="1"/>
      <dgm:spPr/>
      <dgm:t>
        <a:bodyPr/>
        <a:lstStyle/>
        <a:p>
          <a:endParaRPr lang="en-IN"/>
        </a:p>
      </dgm:t>
    </dgm:pt>
    <dgm:pt modelId="{3CA4EF98-F0A7-4A25-A83A-B6A338AFBB22}">
      <dgm:prSet custT="1">
        <dgm:style>
          <a:lnRef idx="1">
            <a:schemeClr val="accent6"/>
          </a:lnRef>
          <a:fillRef idx="2">
            <a:schemeClr val="accent6"/>
          </a:fillRef>
          <a:effectRef idx="1">
            <a:schemeClr val="accent6"/>
          </a:effectRef>
          <a:fontRef idx="minor">
            <a:schemeClr val="dk1"/>
          </a:fontRef>
        </dgm:styl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rtl="0"/>
          <a:r>
            <a:rPr lang="en-US" sz="6000" b="1" i="1" u="none" dirty="0" smtClean="0">
              <a:solidFill>
                <a:srgbClr val="FF0000"/>
              </a:solidFill>
              <a:latin typeface="Bookman Old Style" pitchFamily="18" charset="0"/>
            </a:rPr>
            <a:t>System Overview</a:t>
          </a:r>
          <a:endParaRPr lang="en-IN" sz="6000" i="1" u="none" dirty="0">
            <a:solidFill>
              <a:srgbClr val="FF0000"/>
            </a:solidFill>
            <a:latin typeface="Bookman Old Style" pitchFamily="18" charset="0"/>
          </a:endParaRPr>
        </a:p>
      </dgm:t>
    </dgm:pt>
    <dgm:pt modelId="{38A05FBA-0287-4FB5-80F8-45D95435F200}" type="parTrans" cxnId="{143CC393-C2FF-4A41-90FA-B0F8B30494D8}">
      <dgm:prSet/>
      <dgm:spPr/>
      <dgm:t>
        <a:bodyPr/>
        <a:lstStyle/>
        <a:p>
          <a:endParaRPr lang="en-IN">
            <a:solidFill>
              <a:srgbClr val="FFFF00"/>
            </a:solidFill>
          </a:endParaRPr>
        </a:p>
      </dgm:t>
    </dgm:pt>
    <dgm:pt modelId="{45C16DFC-B24A-44A8-BB20-7FFF2915153B}" type="sibTrans" cxnId="{143CC393-C2FF-4A41-90FA-B0F8B30494D8}">
      <dgm:prSet/>
      <dgm:spPr/>
      <dgm:t>
        <a:bodyPr/>
        <a:lstStyle/>
        <a:p>
          <a:endParaRPr lang="en-IN">
            <a:solidFill>
              <a:srgbClr val="FFFF00"/>
            </a:solidFill>
          </a:endParaRPr>
        </a:p>
      </dgm:t>
    </dgm:pt>
    <dgm:pt modelId="{4C3925A4-E1EC-4421-AC13-43790B2FF564}" type="pres">
      <dgm:prSet presAssocID="{1CE6E851-00CE-4324-A1E4-7FDF89B7C07C}" presName="linear" presStyleCnt="0">
        <dgm:presLayoutVars>
          <dgm:animLvl val="lvl"/>
          <dgm:resizeHandles val="exact"/>
        </dgm:presLayoutVars>
      </dgm:prSet>
      <dgm:spPr/>
      <dgm:t>
        <a:bodyPr/>
        <a:lstStyle/>
        <a:p>
          <a:endParaRPr lang="en-US"/>
        </a:p>
      </dgm:t>
    </dgm:pt>
    <dgm:pt modelId="{3C605526-A258-41CF-97E9-ECE3217156B5}" type="pres">
      <dgm:prSet presAssocID="{3CA4EF98-F0A7-4A25-A83A-B6A338AFBB22}" presName="parentText" presStyleLbl="node1" presStyleIdx="0" presStyleCnt="1" custLinFactNeighborY="-6050">
        <dgm:presLayoutVars>
          <dgm:chMax val="0"/>
          <dgm:bulletEnabled val="1"/>
        </dgm:presLayoutVars>
      </dgm:prSet>
      <dgm:spPr/>
      <dgm:t>
        <a:bodyPr/>
        <a:lstStyle/>
        <a:p>
          <a:endParaRPr lang="en-US"/>
        </a:p>
      </dgm:t>
    </dgm:pt>
  </dgm:ptLst>
  <dgm:cxnLst>
    <dgm:cxn modelId="{DD46A2C3-928C-463F-8069-D6393F19333D}" type="presOf" srcId="{1CE6E851-00CE-4324-A1E4-7FDF89B7C07C}" destId="{4C3925A4-E1EC-4421-AC13-43790B2FF564}" srcOrd="0" destOrd="0" presId="urn:microsoft.com/office/officeart/2005/8/layout/vList2"/>
    <dgm:cxn modelId="{143CC393-C2FF-4A41-90FA-B0F8B30494D8}" srcId="{1CE6E851-00CE-4324-A1E4-7FDF89B7C07C}" destId="{3CA4EF98-F0A7-4A25-A83A-B6A338AFBB22}" srcOrd="0" destOrd="0" parTransId="{38A05FBA-0287-4FB5-80F8-45D95435F200}" sibTransId="{45C16DFC-B24A-44A8-BB20-7FFF2915153B}"/>
    <dgm:cxn modelId="{01B153DB-7BBF-454B-997F-FBFB46E0C80A}" type="presOf" srcId="{3CA4EF98-F0A7-4A25-A83A-B6A338AFBB22}" destId="{3C605526-A258-41CF-97E9-ECE3217156B5}" srcOrd="0" destOrd="0" presId="urn:microsoft.com/office/officeart/2005/8/layout/vList2"/>
    <dgm:cxn modelId="{2C545A2F-6429-4A57-9525-2DE7A6ABC835}" type="presParOf" srcId="{4C3925A4-E1EC-4421-AC13-43790B2FF564}" destId="{3C605526-A258-41CF-97E9-ECE3217156B5}" srcOrd="0"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0000DB-CEEF-4042-97B0-38FC1C702E5B}" type="doc">
      <dgm:prSet loTypeId="urn:microsoft.com/office/officeart/2005/8/layout/radial5" loCatId="relationship" qsTypeId="urn:microsoft.com/office/officeart/2005/8/quickstyle/3d1" qsCatId="3D" csTypeId="urn:microsoft.com/office/officeart/2005/8/colors/colorful1" csCatId="colorful" phldr="1"/>
      <dgm:spPr/>
      <dgm:t>
        <a:bodyPr/>
        <a:lstStyle/>
        <a:p>
          <a:endParaRPr lang="en-US"/>
        </a:p>
      </dgm:t>
    </dgm:pt>
    <dgm:pt modelId="{0682C6E6-AE77-437A-8622-C88BD0FFFE35}">
      <dgm:prSet phldrT="[Text]" custT="1"/>
      <dgm:spPr/>
      <dgm:t>
        <a:bodyPr/>
        <a:lstStyle/>
        <a:p>
          <a:r>
            <a:rPr lang="en-IN" sz="4400" b="1" dirty="0" smtClean="0">
              <a:solidFill>
                <a:schemeClr val="tx1"/>
              </a:solidFill>
              <a:latin typeface="Bookman Old Style" pitchFamily="18" charset="0"/>
              <a:ea typeface="Calibri" pitchFamily="34" charset="0"/>
              <a:cs typeface="Times New Roman" pitchFamily="18" charset="0"/>
            </a:rPr>
            <a:t>Position Sensors</a:t>
          </a:r>
          <a:endParaRPr lang="en-US" sz="4400" b="1" dirty="0">
            <a:solidFill>
              <a:schemeClr val="tx1"/>
            </a:solidFill>
            <a:latin typeface="Bookman Old Style" pitchFamily="18" charset="0"/>
          </a:endParaRPr>
        </a:p>
      </dgm:t>
    </dgm:pt>
    <dgm:pt modelId="{B7C36F23-7FF3-4551-88A4-107A4B5366F1}" type="parTrans" cxnId="{1C13664A-B016-4770-9D7E-E9A723AC19AA}">
      <dgm:prSet/>
      <dgm:spPr/>
      <dgm:t>
        <a:bodyPr/>
        <a:lstStyle/>
        <a:p>
          <a:endParaRPr lang="en-US"/>
        </a:p>
      </dgm:t>
    </dgm:pt>
    <dgm:pt modelId="{A3CD19EA-8870-411D-93FE-73211FEA5031}" type="sibTrans" cxnId="{1C13664A-B016-4770-9D7E-E9A723AC19AA}">
      <dgm:prSet/>
      <dgm:spPr/>
      <dgm:t>
        <a:bodyPr/>
        <a:lstStyle/>
        <a:p>
          <a:endParaRPr lang="en-US"/>
        </a:p>
      </dgm:t>
    </dgm:pt>
    <dgm:pt modelId="{78AA210C-9E69-482D-BDC7-360EB2D97800}">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IN" sz="4400" b="1" dirty="0" err="1" smtClean="0">
              <a:solidFill>
                <a:schemeClr val="tx1"/>
              </a:solidFill>
              <a:latin typeface="Bookman Old Style" pitchFamily="18" charset="0"/>
              <a:ea typeface="Calibri" pitchFamily="34" charset="0"/>
              <a:cs typeface="Times New Roman" pitchFamily="18" charset="0"/>
            </a:rPr>
            <a:t>Potentio</a:t>
          </a:r>
          <a:r>
            <a:rPr lang="en-IN" sz="4400" b="1" dirty="0" smtClean="0">
              <a:solidFill>
                <a:schemeClr val="tx1"/>
              </a:solidFill>
              <a:latin typeface="Bookman Old Style" pitchFamily="18" charset="0"/>
              <a:ea typeface="Calibri" pitchFamily="34" charset="0"/>
              <a:cs typeface="Times New Roman" pitchFamily="18" charset="0"/>
            </a:rPr>
            <a:t>-meter</a:t>
          </a:r>
          <a:endParaRPr lang="en-US" sz="4400" b="1" dirty="0">
            <a:solidFill>
              <a:schemeClr val="tx1"/>
            </a:solidFill>
            <a:latin typeface="Bookman Old Style" pitchFamily="18" charset="0"/>
          </a:endParaRPr>
        </a:p>
      </dgm:t>
    </dgm:pt>
    <dgm:pt modelId="{9FBAC009-83AB-433A-B126-C6D736013A78}" type="parTrans" cxnId="{526E4364-4FE7-438B-A541-C50915F6889F}">
      <dgm:prSet custT="1"/>
      <dgm:spPr/>
      <dgm:t>
        <a:bodyPr/>
        <a:lstStyle/>
        <a:p>
          <a:endParaRPr lang="en-US" sz="2800" b="1">
            <a:solidFill>
              <a:schemeClr val="tx1"/>
            </a:solidFill>
            <a:latin typeface="Bookman Old Style" pitchFamily="18" charset="0"/>
          </a:endParaRPr>
        </a:p>
      </dgm:t>
    </dgm:pt>
    <dgm:pt modelId="{48EA5CC0-F672-4FC2-9EE6-A7935990D651}" type="sibTrans" cxnId="{526E4364-4FE7-438B-A541-C50915F6889F}">
      <dgm:prSet/>
      <dgm:spPr/>
      <dgm:t>
        <a:bodyPr/>
        <a:lstStyle/>
        <a:p>
          <a:endParaRPr lang="en-US"/>
        </a:p>
      </dgm:t>
    </dgm:pt>
    <dgm:pt modelId="{436467A8-BF8D-44EF-82F9-B67D32D5EC90}">
      <dgm:prSet phldrT="[Text]" custT="1"/>
      <dgm:spPr/>
      <dgm:t>
        <a:bodyPr/>
        <a:lstStyle/>
        <a:p>
          <a:r>
            <a:rPr lang="en-IN" sz="4800" b="1" dirty="0" smtClean="0">
              <a:solidFill>
                <a:schemeClr val="tx1"/>
              </a:solidFill>
              <a:latin typeface="Bookman Old Style" pitchFamily="18" charset="0"/>
              <a:ea typeface="Calibri" pitchFamily="34" charset="0"/>
              <a:cs typeface="Times New Roman" pitchFamily="18" charset="0"/>
            </a:rPr>
            <a:t>Encoders</a:t>
          </a:r>
          <a:endParaRPr lang="en-US" sz="4800" b="1" dirty="0">
            <a:solidFill>
              <a:schemeClr val="tx1"/>
            </a:solidFill>
            <a:latin typeface="Bookman Old Style" pitchFamily="18" charset="0"/>
          </a:endParaRPr>
        </a:p>
      </dgm:t>
    </dgm:pt>
    <dgm:pt modelId="{55127168-A626-4D31-9AC9-4989206ED246}" type="parTrans" cxnId="{4F827D6D-BDB4-42FB-B2AF-D374D023599E}">
      <dgm:prSet custT="1"/>
      <dgm:spPr/>
      <dgm:t>
        <a:bodyPr/>
        <a:lstStyle/>
        <a:p>
          <a:endParaRPr lang="en-US" sz="2800" b="1">
            <a:solidFill>
              <a:schemeClr val="tx1"/>
            </a:solidFill>
            <a:latin typeface="Bookman Old Style" pitchFamily="18" charset="0"/>
          </a:endParaRPr>
        </a:p>
      </dgm:t>
    </dgm:pt>
    <dgm:pt modelId="{85980543-DC41-4AFA-AC3D-88AF2190746F}" type="sibTrans" cxnId="{4F827D6D-BDB4-42FB-B2AF-D374D023599E}">
      <dgm:prSet/>
      <dgm:spPr/>
      <dgm:t>
        <a:bodyPr/>
        <a:lstStyle/>
        <a:p>
          <a:endParaRPr lang="en-US"/>
        </a:p>
      </dgm:t>
    </dgm:pt>
    <dgm:pt modelId="{449AB3C6-CB08-4219-8F93-789391AB1F22}">
      <dgm:prSet phldrT="[Text]" custT="1"/>
      <dgm:spPr/>
      <dgm:t>
        <a:bodyPr/>
        <a:lstStyle/>
        <a:p>
          <a:r>
            <a:rPr lang="en-IN" sz="4400" b="1" dirty="0" smtClean="0">
              <a:solidFill>
                <a:schemeClr val="tx1"/>
              </a:solidFill>
              <a:latin typeface="Bookman Old Style" pitchFamily="18" charset="0"/>
              <a:ea typeface="Calibri" pitchFamily="34" charset="0"/>
              <a:cs typeface="Times New Roman" pitchFamily="18" charset="0"/>
            </a:rPr>
            <a:t>LVDT</a:t>
          </a:r>
          <a:endParaRPr lang="en-US" sz="4400" b="1" dirty="0">
            <a:solidFill>
              <a:schemeClr val="tx1"/>
            </a:solidFill>
            <a:latin typeface="Bookman Old Style" pitchFamily="18" charset="0"/>
          </a:endParaRPr>
        </a:p>
      </dgm:t>
    </dgm:pt>
    <dgm:pt modelId="{AF5A0E65-CF62-4E1C-B6C1-9FEAE24A2724}" type="parTrans" cxnId="{AC5B4B3B-3D8D-435A-AF0C-1E02FCCFEAA7}">
      <dgm:prSet custT="1"/>
      <dgm:spPr/>
      <dgm:t>
        <a:bodyPr/>
        <a:lstStyle/>
        <a:p>
          <a:endParaRPr lang="en-US" sz="2800" b="1">
            <a:solidFill>
              <a:schemeClr val="tx1"/>
            </a:solidFill>
            <a:latin typeface="Bookman Old Style" pitchFamily="18" charset="0"/>
          </a:endParaRPr>
        </a:p>
      </dgm:t>
    </dgm:pt>
    <dgm:pt modelId="{C6A6747F-647C-4BF0-AF9F-86BEBED61755}" type="sibTrans" cxnId="{AC5B4B3B-3D8D-435A-AF0C-1E02FCCFEAA7}">
      <dgm:prSet/>
      <dgm:spPr/>
      <dgm:t>
        <a:bodyPr/>
        <a:lstStyle/>
        <a:p>
          <a:endParaRPr lang="en-US"/>
        </a:p>
      </dgm:t>
    </dgm:pt>
    <dgm:pt modelId="{113FB8D7-2772-49F7-8E7E-FAF06A8D0D77}" type="pres">
      <dgm:prSet presAssocID="{3B0000DB-CEEF-4042-97B0-38FC1C702E5B}" presName="Name0" presStyleCnt="0">
        <dgm:presLayoutVars>
          <dgm:chMax val="1"/>
          <dgm:dir/>
          <dgm:animLvl val="ctr"/>
          <dgm:resizeHandles val="exact"/>
        </dgm:presLayoutVars>
      </dgm:prSet>
      <dgm:spPr/>
      <dgm:t>
        <a:bodyPr/>
        <a:lstStyle/>
        <a:p>
          <a:endParaRPr lang="en-US"/>
        </a:p>
      </dgm:t>
    </dgm:pt>
    <dgm:pt modelId="{2E079510-8C55-44EA-A4ED-203670A50AC8}" type="pres">
      <dgm:prSet presAssocID="{0682C6E6-AE77-437A-8622-C88BD0FFFE35}" presName="centerShape" presStyleLbl="node0" presStyleIdx="0" presStyleCnt="1" custScaleX="132935" custScaleY="115302" custLinFactNeighborX="921" custLinFactNeighborY="-7140"/>
      <dgm:spPr/>
      <dgm:t>
        <a:bodyPr/>
        <a:lstStyle/>
        <a:p>
          <a:endParaRPr lang="en-US"/>
        </a:p>
      </dgm:t>
    </dgm:pt>
    <dgm:pt modelId="{4B2AF06B-7613-4EBB-9FE0-0EDA3A0319B0}" type="pres">
      <dgm:prSet presAssocID="{9FBAC009-83AB-433A-B126-C6D736013A78}" presName="parTrans" presStyleLbl="sibTrans2D1" presStyleIdx="0" presStyleCnt="3" custScaleX="160436"/>
      <dgm:spPr/>
      <dgm:t>
        <a:bodyPr/>
        <a:lstStyle/>
        <a:p>
          <a:endParaRPr lang="en-US"/>
        </a:p>
      </dgm:t>
    </dgm:pt>
    <dgm:pt modelId="{04F770D3-CAC8-4E2B-9EAF-78DF30BA7AA6}" type="pres">
      <dgm:prSet presAssocID="{9FBAC009-83AB-433A-B126-C6D736013A78}" presName="connectorText" presStyleLbl="sibTrans2D1" presStyleIdx="0" presStyleCnt="3"/>
      <dgm:spPr/>
      <dgm:t>
        <a:bodyPr/>
        <a:lstStyle/>
        <a:p>
          <a:endParaRPr lang="en-US"/>
        </a:p>
      </dgm:t>
    </dgm:pt>
    <dgm:pt modelId="{C780BC66-7F88-428C-831B-98CE5913F464}" type="pres">
      <dgm:prSet presAssocID="{78AA210C-9E69-482D-BDC7-360EB2D97800}" presName="node" presStyleLbl="node1" presStyleIdx="0" presStyleCnt="3" custScaleX="153878" custScaleY="60174">
        <dgm:presLayoutVars>
          <dgm:bulletEnabled val="1"/>
        </dgm:presLayoutVars>
      </dgm:prSet>
      <dgm:spPr/>
      <dgm:t>
        <a:bodyPr/>
        <a:lstStyle/>
        <a:p>
          <a:endParaRPr lang="en-US"/>
        </a:p>
      </dgm:t>
    </dgm:pt>
    <dgm:pt modelId="{EB055C08-8559-46FB-A2FC-41A679D6E8AC}" type="pres">
      <dgm:prSet presAssocID="{55127168-A626-4D31-9AC9-4989206ED246}" presName="parTrans" presStyleLbl="sibTrans2D1" presStyleIdx="1" presStyleCnt="3" custScaleX="169259"/>
      <dgm:spPr/>
      <dgm:t>
        <a:bodyPr/>
        <a:lstStyle/>
        <a:p>
          <a:endParaRPr lang="en-US"/>
        </a:p>
      </dgm:t>
    </dgm:pt>
    <dgm:pt modelId="{8134E1CC-88DD-4E07-B4BE-6921317B48A8}" type="pres">
      <dgm:prSet presAssocID="{55127168-A626-4D31-9AC9-4989206ED246}" presName="connectorText" presStyleLbl="sibTrans2D1" presStyleIdx="1" presStyleCnt="3"/>
      <dgm:spPr/>
      <dgm:t>
        <a:bodyPr/>
        <a:lstStyle/>
        <a:p>
          <a:endParaRPr lang="en-US"/>
        </a:p>
      </dgm:t>
    </dgm:pt>
    <dgm:pt modelId="{F07687AF-7D34-4D87-8A8D-5CDF8E6C6991}" type="pres">
      <dgm:prSet presAssocID="{436467A8-BF8D-44EF-82F9-B67D32D5EC90}" presName="node" presStyleLbl="node1" presStyleIdx="1" presStyleCnt="3" custScaleX="137770" custScaleY="74622">
        <dgm:presLayoutVars>
          <dgm:bulletEnabled val="1"/>
        </dgm:presLayoutVars>
      </dgm:prSet>
      <dgm:spPr/>
      <dgm:t>
        <a:bodyPr/>
        <a:lstStyle/>
        <a:p>
          <a:endParaRPr lang="en-US"/>
        </a:p>
      </dgm:t>
    </dgm:pt>
    <dgm:pt modelId="{14B02873-B761-435B-A1DE-08BD5A6EE5DF}" type="pres">
      <dgm:prSet presAssocID="{AF5A0E65-CF62-4E1C-B6C1-9FEAE24A2724}" presName="parTrans" presStyleLbl="sibTrans2D1" presStyleIdx="2" presStyleCnt="3" custScaleX="158085"/>
      <dgm:spPr/>
      <dgm:t>
        <a:bodyPr/>
        <a:lstStyle/>
        <a:p>
          <a:endParaRPr lang="en-US"/>
        </a:p>
      </dgm:t>
    </dgm:pt>
    <dgm:pt modelId="{D7919D15-F9BC-430E-9893-B01BB7B5A9AC}" type="pres">
      <dgm:prSet presAssocID="{AF5A0E65-CF62-4E1C-B6C1-9FEAE24A2724}" presName="connectorText" presStyleLbl="sibTrans2D1" presStyleIdx="2" presStyleCnt="3"/>
      <dgm:spPr/>
      <dgm:t>
        <a:bodyPr/>
        <a:lstStyle/>
        <a:p>
          <a:endParaRPr lang="en-US"/>
        </a:p>
      </dgm:t>
    </dgm:pt>
    <dgm:pt modelId="{B64D8EAF-754A-4804-9116-91A8DA4E1E50}" type="pres">
      <dgm:prSet presAssocID="{449AB3C6-CB08-4219-8F93-789391AB1F22}" presName="node" presStyleLbl="node1" presStyleIdx="2" presStyleCnt="3" custScaleX="134791" custScaleY="71579">
        <dgm:presLayoutVars>
          <dgm:bulletEnabled val="1"/>
        </dgm:presLayoutVars>
      </dgm:prSet>
      <dgm:spPr/>
      <dgm:t>
        <a:bodyPr/>
        <a:lstStyle/>
        <a:p>
          <a:endParaRPr lang="en-US"/>
        </a:p>
      </dgm:t>
    </dgm:pt>
  </dgm:ptLst>
  <dgm:cxnLst>
    <dgm:cxn modelId="{526E4364-4FE7-438B-A541-C50915F6889F}" srcId="{0682C6E6-AE77-437A-8622-C88BD0FFFE35}" destId="{78AA210C-9E69-482D-BDC7-360EB2D97800}" srcOrd="0" destOrd="0" parTransId="{9FBAC009-83AB-433A-B126-C6D736013A78}" sibTransId="{48EA5CC0-F672-4FC2-9EE6-A7935990D651}"/>
    <dgm:cxn modelId="{FC996974-9AF9-4D66-971E-A869F2F69AB8}" type="presOf" srcId="{0682C6E6-AE77-437A-8622-C88BD0FFFE35}" destId="{2E079510-8C55-44EA-A4ED-203670A50AC8}" srcOrd="0" destOrd="0" presId="urn:microsoft.com/office/officeart/2005/8/layout/radial5"/>
    <dgm:cxn modelId="{332BCECD-03D1-4F6D-8577-721670EE733A}" type="presOf" srcId="{55127168-A626-4D31-9AC9-4989206ED246}" destId="{8134E1CC-88DD-4E07-B4BE-6921317B48A8}" srcOrd="1" destOrd="0" presId="urn:microsoft.com/office/officeart/2005/8/layout/radial5"/>
    <dgm:cxn modelId="{3CAE911B-8BAE-4F8B-B9C8-AAFB104DE5BC}" type="presOf" srcId="{3B0000DB-CEEF-4042-97B0-38FC1C702E5B}" destId="{113FB8D7-2772-49F7-8E7E-FAF06A8D0D77}" srcOrd="0" destOrd="0" presId="urn:microsoft.com/office/officeart/2005/8/layout/radial5"/>
    <dgm:cxn modelId="{4F827D6D-BDB4-42FB-B2AF-D374D023599E}" srcId="{0682C6E6-AE77-437A-8622-C88BD0FFFE35}" destId="{436467A8-BF8D-44EF-82F9-B67D32D5EC90}" srcOrd="1" destOrd="0" parTransId="{55127168-A626-4D31-9AC9-4989206ED246}" sibTransId="{85980543-DC41-4AFA-AC3D-88AF2190746F}"/>
    <dgm:cxn modelId="{61941269-96A8-4D86-80E0-EAC1DB901090}" type="presOf" srcId="{78AA210C-9E69-482D-BDC7-360EB2D97800}" destId="{C780BC66-7F88-428C-831B-98CE5913F464}" srcOrd="0" destOrd="0" presId="urn:microsoft.com/office/officeart/2005/8/layout/radial5"/>
    <dgm:cxn modelId="{593DE945-5089-487B-A535-42576C0D8546}" type="presOf" srcId="{9FBAC009-83AB-433A-B126-C6D736013A78}" destId="{04F770D3-CAC8-4E2B-9EAF-78DF30BA7AA6}" srcOrd="1" destOrd="0" presId="urn:microsoft.com/office/officeart/2005/8/layout/radial5"/>
    <dgm:cxn modelId="{4AA7BE3F-AD78-4158-B078-868F5E868F40}" type="presOf" srcId="{AF5A0E65-CF62-4E1C-B6C1-9FEAE24A2724}" destId="{14B02873-B761-435B-A1DE-08BD5A6EE5DF}" srcOrd="0" destOrd="0" presId="urn:microsoft.com/office/officeart/2005/8/layout/radial5"/>
    <dgm:cxn modelId="{A512642E-662C-43C8-9491-A486F4FA6E34}" type="presOf" srcId="{55127168-A626-4D31-9AC9-4989206ED246}" destId="{EB055C08-8559-46FB-A2FC-41A679D6E8AC}" srcOrd="0" destOrd="0" presId="urn:microsoft.com/office/officeart/2005/8/layout/radial5"/>
    <dgm:cxn modelId="{24FA7FBB-7ECB-41CA-B66E-E1A9332E2BFE}" type="presOf" srcId="{449AB3C6-CB08-4219-8F93-789391AB1F22}" destId="{B64D8EAF-754A-4804-9116-91A8DA4E1E50}" srcOrd="0" destOrd="0" presId="urn:microsoft.com/office/officeart/2005/8/layout/radial5"/>
    <dgm:cxn modelId="{1C13664A-B016-4770-9D7E-E9A723AC19AA}" srcId="{3B0000DB-CEEF-4042-97B0-38FC1C702E5B}" destId="{0682C6E6-AE77-437A-8622-C88BD0FFFE35}" srcOrd="0" destOrd="0" parTransId="{B7C36F23-7FF3-4551-88A4-107A4B5366F1}" sibTransId="{A3CD19EA-8870-411D-93FE-73211FEA5031}"/>
    <dgm:cxn modelId="{E8F7355A-8508-423D-A2C3-0BABC9D67935}" type="presOf" srcId="{436467A8-BF8D-44EF-82F9-B67D32D5EC90}" destId="{F07687AF-7D34-4D87-8A8D-5CDF8E6C6991}" srcOrd="0" destOrd="0" presId="urn:microsoft.com/office/officeart/2005/8/layout/radial5"/>
    <dgm:cxn modelId="{5FAF3081-923F-44F1-83C4-ED9615054534}" type="presOf" srcId="{AF5A0E65-CF62-4E1C-B6C1-9FEAE24A2724}" destId="{D7919D15-F9BC-430E-9893-B01BB7B5A9AC}" srcOrd="1" destOrd="0" presId="urn:microsoft.com/office/officeart/2005/8/layout/radial5"/>
    <dgm:cxn modelId="{AC5B4B3B-3D8D-435A-AF0C-1E02FCCFEAA7}" srcId="{0682C6E6-AE77-437A-8622-C88BD0FFFE35}" destId="{449AB3C6-CB08-4219-8F93-789391AB1F22}" srcOrd="2" destOrd="0" parTransId="{AF5A0E65-CF62-4E1C-B6C1-9FEAE24A2724}" sibTransId="{C6A6747F-647C-4BF0-AF9F-86BEBED61755}"/>
    <dgm:cxn modelId="{2DE8A21C-B3FA-4C7B-B7A6-D8B90667D63B}" type="presOf" srcId="{9FBAC009-83AB-433A-B126-C6D736013A78}" destId="{4B2AF06B-7613-4EBB-9FE0-0EDA3A0319B0}" srcOrd="0" destOrd="0" presId="urn:microsoft.com/office/officeart/2005/8/layout/radial5"/>
    <dgm:cxn modelId="{CCCC9261-C72A-4E1A-9887-86DE1B54616F}" type="presParOf" srcId="{113FB8D7-2772-49F7-8E7E-FAF06A8D0D77}" destId="{2E079510-8C55-44EA-A4ED-203670A50AC8}" srcOrd="0" destOrd="0" presId="urn:microsoft.com/office/officeart/2005/8/layout/radial5"/>
    <dgm:cxn modelId="{170919D3-7AE8-42BF-838D-0BEA27261277}" type="presParOf" srcId="{113FB8D7-2772-49F7-8E7E-FAF06A8D0D77}" destId="{4B2AF06B-7613-4EBB-9FE0-0EDA3A0319B0}" srcOrd="1" destOrd="0" presId="urn:microsoft.com/office/officeart/2005/8/layout/radial5"/>
    <dgm:cxn modelId="{2E481E99-ABB5-4EDC-869B-3D5EFA25F3EA}" type="presParOf" srcId="{4B2AF06B-7613-4EBB-9FE0-0EDA3A0319B0}" destId="{04F770D3-CAC8-4E2B-9EAF-78DF30BA7AA6}" srcOrd="0" destOrd="0" presId="urn:microsoft.com/office/officeart/2005/8/layout/radial5"/>
    <dgm:cxn modelId="{5762424D-9AED-4055-9BDF-55764B031E22}" type="presParOf" srcId="{113FB8D7-2772-49F7-8E7E-FAF06A8D0D77}" destId="{C780BC66-7F88-428C-831B-98CE5913F464}" srcOrd="2" destOrd="0" presId="urn:microsoft.com/office/officeart/2005/8/layout/radial5"/>
    <dgm:cxn modelId="{0300ED3F-D821-4539-976C-9F801A0477C6}" type="presParOf" srcId="{113FB8D7-2772-49F7-8E7E-FAF06A8D0D77}" destId="{EB055C08-8559-46FB-A2FC-41A679D6E8AC}" srcOrd="3" destOrd="0" presId="urn:microsoft.com/office/officeart/2005/8/layout/radial5"/>
    <dgm:cxn modelId="{C67EED03-AA81-49CC-BA13-4633E100F7DB}" type="presParOf" srcId="{EB055C08-8559-46FB-A2FC-41A679D6E8AC}" destId="{8134E1CC-88DD-4E07-B4BE-6921317B48A8}" srcOrd="0" destOrd="0" presId="urn:microsoft.com/office/officeart/2005/8/layout/radial5"/>
    <dgm:cxn modelId="{4A266BA6-33D0-4FE1-9754-9E54CF861B1C}" type="presParOf" srcId="{113FB8D7-2772-49F7-8E7E-FAF06A8D0D77}" destId="{F07687AF-7D34-4D87-8A8D-5CDF8E6C6991}" srcOrd="4" destOrd="0" presId="urn:microsoft.com/office/officeart/2005/8/layout/radial5"/>
    <dgm:cxn modelId="{9999EA07-16FE-484A-9D77-D44D638ADF34}" type="presParOf" srcId="{113FB8D7-2772-49F7-8E7E-FAF06A8D0D77}" destId="{14B02873-B761-435B-A1DE-08BD5A6EE5DF}" srcOrd="5" destOrd="0" presId="urn:microsoft.com/office/officeart/2005/8/layout/radial5"/>
    <dgm:cxn modelId="{1C9E02DE-A88E-4EA3-8B05-A9EE3742EA69}" type="presParOf" srcId="{14B02873-B761-435B-A1DE-08BD5A6EE5DF}" destId="{D7919D15-F9BC-430E-9893-B01BB7B5A9AC}" srcOrd="0" destOrd="0" presId="urn:microsoft.com/office/officeart/2005/8/layout/radial5"/>
    <dgm:cxn modelId="{C1911D45-E775-4463-A6B1-20AE6F2D8E13}" type="presParOf" srcId="{113FB8D7-2772-49F7-8E7E-FAF06A8D0D77}" destId="{B64D8EAF-754A-4804-9116-91A8DA4E1E50}" srcOrd="6" destOrd="0" presId="urn:microsoft.com/office/officeart/2005/8/layout/radial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0FEFC4-3087-4049-B790-B41F744E5C65}" type="doc">
      <dgm:prSet loTypeId="urn:microsoft.com/office/officeart/2005/8/layout/cycle6" loCatId="relationship" qsTypeId="urn:microsoft.com/office/officeart/2005/8/quickstyle/3d2" qsCatId="3D" csTypeId="urn:microsoft.com/office/officeart/2005/8/colors/colorful1" csCatId="colorful" phldr="1"/>
      <dgm:spPr/>
      <dgm:t>
        <a:bodyPr/>
        <a:lstStyle/>
        <a:p>
          <a:endParaRPr lang="en-IN"/>
        </a:p>
      </dgm:t>
    </dgm:pt>
    <dgm:pt modelId="{F4D756B6-DDC2-43FB-980C-DA6ABD808595}">
      <dgm:prSet phldrT="[Text]" custT="1"/>
      <dgm:spPr/>
      <dgm:t>
        <a:bodyPr/>
        <a:lstStyle/>
        <a:p>
          <a:r>
            <a:rPr lang="en-IN" sz="3600" b="1" dirty="0" smtClean="0">
              <a:latin typeface="Bookman Old Style" pitchFamily="18" charset="0"/>
            </a:rPr>
            <a:t>FORCE / MOVEMENT</a:t>
          </a:r>
          <a:endParaRPr lang="en-IN" sz="3600" b="1" dirty="0">
            <a:latin typeface="Bookman Old Style" pitchFamily="18" charset="0"/>
          </a:endParaRPr>
        </a:p>
      </dgm:t>
    </dgm:pt>
    <dgm:pt modelId="{6C819AFF-102C-4FD7-A277-57DA67B698B1}" type="parTrans" cxnId="{7BF88327-F5DE-4A58-81E3-99CC0BEE2EDA}">
      <dgm:prSet/>
      <dgm:spPr/>
      <dgm:t>
        <a:bodyPr/>
        <a:lstStyle/>
        <a:p>
          <a:endParaRPr lang="en-IN"/>
        </a:p>
      </dgm:t>
    </dgm:pt>
    <dgm:pt modelId="{AAF81BE5-6E9F-4F99-A560-11AE858A4871}" type="sibTrans" cxnId="{7BF88327-F5DE-4A58-81E3-99CC0BEE2EDA}">
      <dgm:prSet/>
      <dgm:spPr/>
      <dgm:t>
        <a:bodyPr/>
        <a:lstStyle/>
        <a:p>
          <a:endParaRPr lang="en-IN" sz="3200">
            <a:latin typeface="Bookman Old Style" pitchFamily="18" charset="0"/>
          </a:endParaRPr>
        </a:p>
      </dgm:t>
    </dgm:pt>
    <dgm:pt modelId="{895CC46F-A642-4E71-8DA1-0C6DF2E29BF9}">
      <dgm:prSet phldrT="[Text]" custT="1"/>
      <dgm:spPr/>
      <dgm:t>
        <a:bodyPr/>
        <a:lstStyle/>
        <a:p>
          <a:r>
            <a:rPr lang="en-IN" sz="3600" b="1" dirty="0" smtClean="0">
              <a:latin typeface="Bookman Old Style" pitchFamily="18" charset="0"/>
            </a:rPr>
            <a:t>ACOUSTIC</a:t>
          </a:r>
          <a:endParaRPr lang="en-IN" sz="3600" dirty="0">
            <a:latin typeface="Bookman Old Style" pitchFamily="18" charset="0"/>
          </a:endParaRPr>
        </a:p>
      </dgm:t>
    </dgm:pt>
    <dgm:pt modelId="{1E646DA4-BD42-400C-9702-F349295C64B9}" type="parTrans" cxnId="{A516E499-BFA7-49BC-B584-8C113E960CF8}">
      <dgm:prSet/>
      <dgm:spPr/>
      <dgm:t>
        <a:bodyPr/>
        <a:lstStyle/>
        <a:p>
          <a:endParaRPr lang="en-IN"/>
        </a:p>
      </dgm:t>
    </dgm:pt>
    <dgm:pt modelId="{B4E5C067-AAFE-4FDC-A798-2CB7FB8ACF75}" type="sibTrans" cxnId="{A516E499-BFA7-49BC-B584-8C113E960CF8}">
      <dgm:prSet/>
      <dgm:spPr/>
      <dgm:t>
        <a:bodyPr/>
        <a:lstStyle/>
        <a:p>
          <a:endParaRPr lang="en-IN" sz="3200">
            <a:latin typeface="Bookman Old Style" pitchFamily="18" charset="0"/>
          </a:endParaRPr>
        </a:p>
      </dgm:t>
    </dgm:pt>
    <dgm:pt modelId="{98EA7A7B-6A33-4DA3-BE61-873368B0FF7B}">
      <dgm:prSet phldrT="[Text]" custT="1"/>
      <dgm:spPr/>
      <dgm:t>
        <a:bodyPr/>
        <a:lstStyle/>
        <a:p>
          <a:r>
            <a:rPr lang="en-IN" sz="3600" b="1" dirty="0" smtClean="0">
              <a:latin typeface="Bookman Old Style" pitchFamily="18" charset="0"/>
            </a:rPr>
            <a:t>OPTICAL</a:t>
          </a:r>
          <a:endParaRPr lang="en-IN" sz="3600" dirty="0">
            <a:latin typeface="Bookman Old Style" pitchFamily="18" charset="0"/>
          </a:endParaRPr>
        </a:p>
      </dgm:t>
    </dgm:pt>
    <dgm:pt modelId="{D0D1149C-53AD-41A9-B6AF-F8E190F311A6}" type="parTrans" cxnId="{DE2D1787-8510-4966-8248-DBD5A9AC2EA4}">
      <dgm:prSet/>
      <dgm:spPr/>
      <dgm:t>
        <a:bodyPr/>
        <a:lstStyle/>
        <a:p>
          <a:endParaRPr lang="en-IN"/>
        </a:p>
      </dgm:t>
    </dgm:pt>
    <dgm:pt modelId="{1D306561-5D78-4FFD-BDED-898F03C09008}" type="sibTrans" cxnId="{DE2D1787-8510-4966-8248-DBD5A9AC2EA4}">
      <dgm:prSet/>
      <dgm:spPr/>
      <dgm:t>
        <a:bodyPr/>
        <a:lstStyle/>
        <a:p>
          <a:endParaRPr lang="en-IN" sz="3200">
            <a:latin typeface="Bookman Old Style" pitchFamily="18" charset="0"/>
          </a:endParaRPr>
        </a:p>
      </dgm:t>
    </dgm:pt>
    <dgm:pt modelId="{FD103475-8AE6-49A0-9B05-EFFEC0EE5367}">
      <dgm:prSet phldrT="[Text]" custT="1"/>
      <dgm:spPr/>
      <dgm:t>
        <a:bodyPr/>
        <a:lstStyle/>
        <a:p>
          <a:r>
            <a:rPr lang="en-IN" sz="3600" b="1" dirty="0" smtClean="0">
              <a:latin typeface="Bookman Old Style" pitchFamily="18" charset="0"/>
            </a:rPr>
            <a:t>HEAT</a:t>
          </a:r>
          <a:endParaRPr lang="en-IN" sz="3600" b="1" dirty="0">
            <a:latin typeface="Bookman Old Style" pitchFamily="18" charset="0"/>
          </a:endParaRPr>
        </a:p>
      </dgm:t>
    </dgm:pt>
    <dgm:pt modelId="{0FBAC1A3-EE59-4445-A6FB-B2C5E7D0A271}" type="parTrans" cxnId="{18FDBDB2-1227-4776-B3BF-6428264121F4}">
      <dgm:prSet/>
      <dgm:spPr/>
      <dgm:t>
        <a:bodyPr/>
        <a:lstStyle/>
        <a:p>
          <a:endParaRPr lang="en-IN"/>
        </a:p>
      </dgm:t>
    </dgm:pt>
    <dgm:pt modelId="{DBA121C2-7B9F-4780-9888-85666575A063}" type="sibTrans" cxnId="{18FDBDB2-1227-4776-B3BF-6428264121F4}">
      <dgm:prSet/>
      <dgm:spPr/>
      <dgm:t>
        <a:bodyPr/>
        <a:lstStyle/>
        <a:p>
          <a:endParaRPr lang="en-IN" sz="3200">
            <a:latin typeface="Bookman Old Style" pitchFamily="18" charset="0"/>
          </a:endParaRPr>
        </a:p>
      </dgm:t>
    </dgm:pt>
    <dgm:pt modelId="{21BA71BF-0DEA-4C6F-9A0D-7CF4847FCD05}">
      <dgm:prSet phldrT="[Text]" custT="1"/>
      <dgm:spPr/>
      <dgm:t>
        <a:bodyPr/>
        <a:lstStyle/>
        <a:p>
          <a:r>
            <a:rPr lang="en-US" sz="3600" b="1" dirty="0" smtClean="0">
              <a:latin typeface="Bookman Old Style" pitchFamily="18" charset="0"/>
            </a:rPr>
            <a:t>ELECTRICAL AND MAGNETIC</a:t>
          </a:r>
          <a:endParaRPr lang="en-IN" sz="3600" b="1" dirty="0">
            <a:latin typeface="Bookman Old Style" pitchFamily="18" charset="0"/>
          </a:endParaRPr>
        </a:p>
      </dgm:t>
    </dgm:pt>
    <dgm:pt modelId="{F4A18BA9-66AF-4004-ABB3-86F9C87D76D7}" type="parTrans" cxnId="{37AFDC0A-D426-4CA2-8848-4A1AE7000AA8}">
      <dgm:prSet/>
      <dgm:spPr/>
      <dgm:t>
        <a:bodyPr/>
        <a:lstStyle/>
        <a:p>
          <a:endParaRPr lang="en-IN"/>
        </a:p>
      </dgm:t>
    </dgm:pt>
    <dgm:pt modelId="{CF1B06EC-9E5D-4AD2-BD84-83F72C53E066}" type="sibTrans" cxnId="{37AFDC0A-D426-4CA2-8848-4A1AE7000AA8}">
      <dgm:prSet/>
      <dgm:spPr/>
      <dgm:t>
        <a:bodyPr/>
        <a:lstStyle/>
        <a:p>
          <a:endParaRPr lang="en-IN" sz="3200">
            <a:latin typeface="Bookman Old Style" pitchFamily="18" charset="0"/>
          </a:endParaRPr>
        </a:p>
      </dgm:t>
    </dgm:pt>
    <dgm:pt modelId="{D86682DF-5E83-4B36-9CFE-B5EB0B12F07D}" type="pres">
      <dgm:prSet presAssocID="{670FEFC4-3087-4049-B790-B41F744E5C65}" presName="cycle" presStyleCnt="0">
        <dgm:presLayoutVars>
          <dgm:dir/>
          <dgm:resizeHandles val="exact"/>
        </dgm:presLayoutVars>
      </dgm:prSet>
      <dgm:spPr/>
      <dgm:t>
        <a:bodyPr/>
        <a:lstStyle/>
        <a:p>
          <a:endParaRPr lang="en-IN"/>
        </a:p>
      </dgm:t>
    </dgm:pt>
    <dgm:pt modelId="{513A543E-F294-45B9-8E26-ED1F61BDBA45}" type="pres">
      <dgm:prSet presAssocID="{F4D756B6-DDC2-43FB-980C-DA6ABD808595}" presName="node" presStyleLbl="node1" presStyleIdx="0" presStyleCnt="5" custScaleX="203175">
        <dgm:presLayoutVars>
          <dgm:bulletEnabled val="1"/>
        </dgm:presLayoutVars>
      </dgm:prSet>
      <dgm:spPr/>
      <dgm:t>
        <a:bodyPr/>
        <a:lstStyle/>
        <a:p>
          <a:endParaRPr lang="en-IN"/>
        </a:p>
      </dgm:t>
    </dgm:pt>
    <dgm:pt modelId="{05B2EC3A-19CD-41AB-B526-C10C69421944}" type="pres">
      <dgm:prSet presAssocID="{F4D756B6-DDC2-43FB-980C-DA6ABD808595}" presName="spNode" presStyleCnt="0"/>
      <dgm:spPr/>
    </dgm:pt>
    <dgm:pt modelId="{F4A0EC25-1713-4A5B-AB72-916CDDF22FDC}" type="pres">
      <dgm:prSet presAssocID="{AAF81BE5-6E9F-4F99-A560-11AE858A4871}" presName="sibTrans" presStyleLbl="sibTrans1D1" presStyleIdx="0" presStyleCnt="5"/>
      <dgm:spPr/>
      <dgm:t>
        <a:bodyPr/>
        <a:lstStyle/>
        <a:p>
          <a:endParaRPr lang="en-IN"/>
        </a:p>
      </dgm:t>
    </dgm:pt>
    <dgm:pt modelId="{A8A5E467-8C26-473A-9272-BD757A78D4AA}" type="pres">
      <dgm:prSet presAssocID="{895CC46F-A642-4E71-8DA1-0C6DF2E29BF9}" presName="node" presStyleLbl="node1" presStyleIdx="1" presStyleCnt="5" custScaleX="214949" custRadScaleRad="105423" custRadScaleInc="32792">
        <dgm:presLayoutVars>
          <dgm:bulletEnabled val="1"/>
        </dgm:presLayoutVars>
      </dgm:prSet>
      <dgm:spPr/>
      <dgm:t>
        <a:bodyPr/>
        <a:lstStyle/>
        <a:p>
          <a:endParaRPr lang="en-IN"/>
        </a:p>
      </dgm:t>
    </dgm:pt>
    <dgm:pt modelId="{7B66E01B-F260-4E4D-9052-34094A74611F}" type="pres">
      <dgm:prSet presAssocID="{895CC46F-A642-4E71-8DA1-0C6DF2E29BF9}" presName="spNode" presStyleCnt="0"/>
      <dgm:spPr/>
    </dgm:pt>
    <dgm:pt modelId="{70E2D2CB-11DB-49FD-BE97-D893236A2A01}" type="pres">
      <dgm:prSet presAssocID="{B4E5C067-AAFE-4FDC-A798-2CB7FB8ACF75}" presName="sibTrans" presStyleLbl="sibTrans1D1" presStyleIdx="1" presStyleCnt="5"/>
      <dgm:spPr/>
      <dgm:t>
        <a:bodyPr/>
        <a:lstStyle/>
        <a:p>
          <a:endParaRPr lang="en-IN"/>
        </a:p>
      </dgm:t>
    </dgm:pt>
    <dgm:pt modelId="{001C0A7E-0E2F-4184-AAF3-1DB4B16D14A0}" type="pres">
      <dgm:prSet presAssocID="{98EA7A7B-6A33-4DA3-BE61-873368B0FF7B}" presName="node" presStyleLbl="node1" presStyleIdx="2" presStyleCnt="5" custScaleX="149107">
        <dgm:presLayoutVars>
          <dgm:bulletEnabled val="1"/>
        </dgm:presLayoutVars>
      </dgm:prSet>
      <dgm:spPr/>
      <dgm:t>
        <a:bodyPr/>
        <a:lstStyle/>
        <a:p>
          <a:endParaRPr lang="en-IN"/>
        </a:p>
      </dgm:t>
    </dgm:pt>
    <dgm:pt modelId="{4744F54B-B552-4CCF-AC6D-F5BDEF4AFEAD}" type="pres">
      <dgm:prSet presAssocID="{98EA7A7B-6A33-4DA3-BE61-873368B0FF7B}" presName="spNode" presStyleCnt="0"/>
      <dgm:spPr/>
    </dgm:pt>
    <dgm:pt modelId="{DECE9B22-2FD5-4C5F-99DE-C47B8671E5E0}" type="pres">
      <dgm:prSet presAssocID="{1D306561-5D78-4FFD-BDED-898F03C09008}" presName="sibTrans" presStyleLbl="sibTrans1D1" presStyleIdx="2" presStyleCnt="5"/>
      <dgm:spPr/>
      <dgm:t>
        <a:bodyPr/>
        <a:lstStyle/>
        <a:p>
          <a:endParaRPr lang="en-IN"/>
        </a:p>
      </dgm:t>
    </dgm:pt>
    <dgm:pt modelId="{8FA7D45E-EF29-4882-8A1E-A25C53C0FC23}" type="pres">
      <dgm:prSet presAssocID="{FD103475-8AE6-49A0-9B05-EFFEC0EE5367}" presName="node" presStyleLbl="node1" presStyleIdx="3" presStyleCnt="5" custScaleX="142724">
        <dgm:presLayoutVars>
          <dgm:bulletEnabled val="1"/>
        </dgm:presLayoutVars>
      </dgm:prSet>
      <dgm:spPr/>
      <dgm:t>
        <a:bodyPr/>
        <a:lstStyle/>
        <a:p>
          <a:endParaRPr lang="en-IN"/>
        </a:p>
      </dgm:t>
    </dgm:pt>
    <dgm:pt modelId="{A471D71B-47C1-4FB7-89FD-6673266B08B3}" type="pres">
      <dgm:prSet presAssocID="{FD103475-8AE6-49A0-9B05-EFFEC0EE5367}" presName="spNode" presStyleCnt="0"/>
      <dgm:spPr/>
    </dgm:pt>
    <dgm:pt modelId="{CE6D0689-DC8C-4517-89EC-11EBA2979067}" type="pres">
      <dgm:prSet presAssocID="{DBA121C2-7B9F-4780-9888-85666575A063}" presName="sibTrans" presStyleLbl="sibTrans1D1" presStyleIdx="3" presStyleCnt="5"/>
      <dgm:spPr/>
      <dgm:t>
        <a:bodyPr/>
        <a:lstStyle/>
        <a:p>
          <a:endParaRPr lang="en-IN"/>
        </a:p>
      </dgm:t>
    </dgm:pt>
    <dgm:pt modelId="{78E1189D-256E-4D8A-B70B-25807E575FE5}" type="pres">
      <dgm:prSet presAssocID="{21BA71BF-0DEA-4C6F-9A0D-7CF4847FCD05}" presName="node" presStyleLbl="node1" presStyleIdx="4" presStyleCnt="5" custScaleX="207365" custRadScaleRad="103514" custRadScaleInc="-26667">
        <dgm:presLayoutVars>
          <dgm:bulletEnabled val="1"/>
        </dgm:presLayoutVars>
      </dgm:prSet>
      <dgm:spPr/>
      <dgm:t>
        <a:bodyPr/>
        <a:lstStyle/>
        <a:p>
          <a:endParaRPr lang="en-IN"/>
        </a:p>
      </dgm:t>
    </dgm:pt>
    <dgm:pt modelId="{ABDC8054-8003-4797-AFBD-C70D868259A5}" type="pres">
      <dgm:prSet presAssocID="{21BA71BF-0DEA-4C6F-9A0D-7CF4847FCD05}" presName="spNode" presStyleCnt="0"/>
      <dgm:spPr/>
    </dgm:pt>
    <dgm:pt modelId="{B9ADA455-B276-4EEB-9B31-86390C7978DD}" type="pres">
      <dgm:prSet presAssocID="{CF1B06EC-9E5D-4AD2-BD84-83F72C53E066}" presName="sibTrans" presStyleLbl="sibTrans1D1" presStyleIdx="4" presStyleCnt="5"/>
      <dgm:spPr/>
      <dgm:t>
        <a:bodyPr/>
        <a:lstStyle/>
        <a:p>
          <a:endParaRPr lang="en-IN"/>
        </a:p>
      </dgm:t>
    </dgm:pt>
  </dgm:ptLst>
  <dgm:cxnLst>
    <dgm:cxn modelId="{AE5C9DE0-4CA5-421F-A88C-3D6C513B4322}" type="presOf" srcId="{670FEFC4-3087-4049-B790-B41F744E5C65}" destId="{D86682DF-5E83-4B36-9CFE-B5EB0B12F07D}" srcOrd="0" destOrd="0" presId="urn:microsoft.com/office/officeart/2005/8/layout/cycle6"/>
    <dgm:cxn modelId="{FD9B7A94-1C8F-4BED-8C8C-68E50FAACC67}" type="presOf" srcId="{F4D756B6-DDC2-43FB-980C-DA6ABD808595}" destId="{513A543E-F294-45B9-8E26-ED1F61BDBA45}" srcOrd="0" destOrd="0" presId="urn:microsoft.com/office/officeart/2005/8/layout/cycle6"/>
    <dgm:cxn modelId="{185C58CB-A194-4E5D-8CAE-AD4161A332DF}" type="presOf" srcId="{CF1B06EC-9E5D-4AD2-BD84-83F72C53E066}" destId="{B9ADA455-B276-4EEB-9B31-86390C7978DD}" srcOrd="0" destOrd="0" presId="urn:microsoft.com/office/officeart/2005/8/layout/cycle6"/>
    <dgm:cxn modelId="{37AFDC0A-D426-4CA2-8848-4A1AE7000AA8}" srcId="{670FEFC4-3087-4049-B790-B41F744E5C65}" destId="{21BA71BF-0DEA-4C6F-9A0D-7CF4847FCD05}" srcOrd="4" destOrd="0" parTransId="{F4A18BA9-66AF-4004-ABB3-86F9C87D76D7}" sibTransId="{CF1B06EC-9E5D-4AD2-BD84-83F72C53E066}"/>
    <dgm:cxn modelId="{79229331-878B-4265-B8B9-8CA837E4C4C8}" type="presOf" srcId="{895CC46F-A642-4E71-8DA1-0C6DF2E29BF9}" destId="{A8A5E467-8C26-473A-9272-BD757A78D4AA}" srcOrd="0" destOrd="0" presId="urn:microsoft.com/office/officeart/2005/8/layout/cycle6"/>
    <dgm:cxn modelId="{DE2D1787-8510-4966-8248-DBD5A9AC2EA4}" srcId="{670FEFC4-3087-4049-B790-B41F744E5C65}" destId="{98EA7A7B-6A33-4DA3-BE61-873368B0FF7B}" srcOrd="2" destOrd="0" parTransId="{D0D1149C-53AD-41A9-B6AF-F8E190F311A6}" sibTransId="{1D306561-5D78-4FFD-BDED-898F03C09008}"/>
    <dgm:cxn modelId="{A926BD93-9699-4354-AFBC-5914D23DB5A7}" type="presOf" srcId="{98EA7A7B-6A33-4DA3-BE61-873368B0FF7B}" destId="{001C0A7E-0E2F-4184-AAF3-1DB4B16D14A0}" srcOrd="0" destOrd="0" presId="urn:microsoft.com/office/officeart/2005/8/layout/cycle6"/>
    <dgm:cxn modelId="{8D536E54-78CB-46BA-AA7D-ADA1ABD76401}" type="presOf" srcId="{AAF81BE5-6E9F-4F99-A560-11AE858A4871}" destId="{F4A0EC25-1713-4A5B-AB72-916CDDF22FDC}" srcOrd="0" destOrd="0" presId="urn:microsoft.com/office/officeart/2005/8/layout/cycle6"/>
    <dgm:cxn modelId="{0BB5232C-0C78-4FD0-9EB6-F7274A7CA8D8}" type="presOf" srcId="{1D306561-5D78-4FFD-BDED-898F03C09008}" destId="{DECE9B22-2FD5-4C5F-99DE-C47B8671E5E0}" srcOrd="0" destOrd="0" presId="urn:microsoft.com/office/officeart/2005/8/layout/cycle6"/>
    <dgm:cxn modelId="{391E12BC-4E3D-48D1-BDD4-105578524E77}" type="presOf" srcId="{DBA121C2-7B9F-4780-9888-85666575A063}" destId="{CE6D0689-DC8C-4517-89EC-11EBA2979067}" srcOrd="0" destOrd="0" presId="urn:microsoft.com/office/officeart/2005/8/layout/cycle6"/>
    <dgm:cxn modelId="{A516E499-BFA7-49BC-B584-8C113E960CF8}" srcId="{670FEFC4-3087-4049-B790-B41F744E5C65}" destId="{895CC46F-A642-4E71-8DA1-0C6DF2E29BF9}" srcOrd="1" destOrd="0" parTransId="{1E646DA4-BD42-400C-9702-F349295C64B9}" sibTransId="{B4E5C067-AAFE-4FDC-A798-2CB7FB8ACF75}"/>
    <dgm:cxn modelId="{D90DC6C7-5FBB-4C87-AE30-1F4470DB5478}" type="presOf" srcId="{B4E5C067-AAFE-4FDC-A798-2CB7FB8ACF75}" destId="{70E2D2CB-11DB-49FD-BE97-D893236A2A01}" srcOrd="0" destOrd="0" presId="urn:microsoft.com/office/officeart/2005/8/layout/cycle6"/>
    <dgm:cxn modelId="{3AF5E5E9-0863-490A-A41A-EFB6C518F21C}" type="presOf" srcId="{FD103475-8AE6-49A0-9B05-EFFEC0EE5367}" destId="{8FA7D45E-EF29-4882-8A1E-A25C53C0FC23}" srcOrd="0" destOrd="0" presId="urn:microsoft.com/office/officeart/2005/8/layout/cycle6"/>
    <dgm:cxn modelId="{7BF88327-F5DE-4A58-81E3-99CC0BEE2EDA}" srcId="{670FEFC4-3087-4049-B790-B41F744E5C65}" destId="{F4D756B6-DDC2-43FB-980C-DA6ABD808595}" srcOrd="0" destOrd="0" parTransId="{6C819AFF-102C-4FD7-A277-57DA67B698B1}" sibTransId="{AAF81BE5-6E9F-4F99-A560-11AE858A4871}"/>
    <dgm:cxn modelId="{18FDBDB2-1227-4776-B3BF-6428264121F4}" srcId="{670FEFC4-3087-4049-B790-B41F744E5C65}" destId="{FD103475-8AE6-49A0-9B05-EFFEC0EE5367}" srcOrd="3" destOrd="0" parTransId="{0FBAC1A3-EE59-4445-A6FB-B2C5E7D0A271}" sibTransId="{DBA121C2-7B9F-4780-9888-85666575A063}"/>
    <dgm:cxn modelId="{F6ED8258-87D8-40D4-BBE8-8B7241F765E5}" type="presOf" srcId="{21BA71BF-0DEA-4C6F-9A0D-7CF4847FCD05}" destId="{78E1189D-256E-4D8A-B70B-25807E575FE5}" srcOrd="0" destOrd="0" presId="urn:microsoft.com/office/officeart/2005/8/layout/cycle6"/>
    <dgm:cxn modelId="{EEEF43D5-56A4-4AE4-AFDA-3A2CEF7FBF3B}" type="presParOf" srcId="{D86682DF-5E83-4B36-9CFE-B5EB0B12F07D}" destId="{513A543E-F294-45B9-8E26-ED1F61BDBA45}" srcOrd="0" destOrd="0" presId="urn:microsoft.com/office/officeart/2005/8/layout/cycle6"/>
    <dgm:cxn modelId="{C0FE9CCE-36BB-4958-8EC8-76FD50914590}" type="presParOf" srcId="{D86682DF-5E83-4B36-9CFE-B5EB0B12F07D}" destId="{05B2EC3A-19CD-41AB-B526-C10C69421944}" srcOrd="1" destOrd="0" presId="urn:microsoft.com/office/officeart/2005/8/layout/cycle6"/>
    <dgm:cxn modelId="{1C406EEE-6AD4-4740-8A81-CBB8CC8D56BE}" type="presParOf" srcId="{D86682DF-5E83-4B36-9CFE-B5EB0B12F07D}" destId="{F4A0EC25-1713-4A5B-AB72-916CDDF22FDC}" srcOrd="2" destOrd="0" presId="urn:microsoft.com/office/officeart/2005/8/layout/cycle6"/>
    <dgm:cxn modelId="{DA60A7DC-A067-4E47-A126-385ABD2FD323}" type="presParOf" srcId="{D86682DF-5E83-4B36-9CFE-B5EB0B12F07D}" destId="{A8A5E467-8C26-473A-9272-BD757A78D4AA}" srcOrd="3" destOrd="0" presId="urn:microsoft.com/office/officeart/2005/8/layout/cycle6"/>
    <dgm:cxn modelId="{6879CA5A-7D75-4FC1-AAD6-55B8B97FFD0B}" type="presParOf" srcId="{D86682DF-5E83-4B36-9CFE-B5EB0B12F07D}" destId="{7B66E01B-F260-4E4D-9052-34094A74611F}" srcOrd="4" destOrd="0" presId="urn:microsoft.com/office/officeart/2005/8/layout/cycle6"/>
    <dgm:cxn modelId="{A258C5D1-BF14-4842-A117-2103E7C129D5}" type="presParOf" srcId="{D86682DF-5E83-4B36-9CFE-B5EB0B12F07D}" destId="{70E2D2CB-11DB-49FD-BE97-D893236A2A01}" srcOrd="5" destOrd="0" presId="urn:microsoft.com/office/officeart/2005/8/layout/cycle6"/>
    <dgm:cxn modelId="{9B417275-41C7-4EB5-8152-2040876E51E7}" type="presParOf" srcId="{D86682DF-5E83-4B36-9CFE-B5EB0B12F07D}" destId="{001C0A7E-0E2F-4184-AAF3-1DB4B16D14A0}" srcOrd="6" destOrd="0" presId="urn:microsoft.com/office/officeart/2005/8/layout/cycle6"/>
    <dgm:cxn modelId="{99A4721C-5DC9-4DE3-AE6F-71D8D766E99F}" type="presParOf" srcId="{D86682DF-5E83-4B36-9CFE-B5EB0B12F07D}" destId="{4744F54B-B552-4CCF-AC6D-F5BDEF4AFEAD}" srcOrd="7" destOrd="0" presId="urn:microsoft.com/office/officeart/2005/8/layout/cycle6"/>
    <dgm:cxn modelId="{B5D023D8-B1A3-4C6A-B1AE-30A431591EDA}" type="presParOf" srcId="{D86682DF-5E83-4B36-9CFE-B5EB0B12F07D}" destId="{DECE9B22-2FD5-4C5F-99DE-C47B8671E5E0}" srcOrd="8" destOrd="0" presId="urn:microsoft.com/office/officeart/2005/8/layout/cycle6"/>
    <dgm:cxn modelId="{259E6F53-529A-4AE4-BC95-41BA93306648}" type="presParOf" srcId="{D86682DF-5E83-4B36-9CFE-B5EB0B12F07D}" destId="{8FA7D45E-EF29-4882-8A1E-A25C53C0FC23}" srcOrd="9" destOrd="0" presId="urn:microsoft.com/office/officeart/2005/8/layout/cycle6"/>
    <dgm:cxn modelId="{CEC31F2F-5ED7-4BB4-AD56-3DE1DB90407D}" type="presParOf" srcId="{D86682DF-5E83-4B36-9CFE-B5EB0B12F07D}" destId="{A471D71B-47C1-4FB7-89FD-6673266B08B3}" srcOrd="10" destOrd="0" presId="urn:microsoft.com/office/officeart/2005/8/layout/cycle6"/>
    <dgm:cxn modelId="{171CFF66-902A-4428-A5A0-CF0FFBA42A7F}" type="presParOf" srcId="{D86682DF-5E83-4B36-9CFE-B5EB0B12F07D}" destId="{CE6D0689-DC8C-4517-89EC-11EBA2979067}" srcOrd="11" destOrd="0" presId="urn:microsoft.com/office/officeart/2005/8/layout/cycle6"/>
    <dgm:cxn modelId="{2BF4077A-DCAB-4034-AB69-E876D38772B9}" type="presParOf" srcId="{D86682DF-5E83-4B36-9CFE-B5EB0B12F07D}" destId="{78E1189D-256E-4D8A-B70B-25807E575FE5}" srcOrd="12" destOrd="0" presId="urn:microsoft.com/office/officeart/2005/8/layout/cycle6"/>
    <dgm:cxn modelId="{4151C3EA-70D5-43D2-9C9C-9AC6CD993B7D}" type="presParOf" srcId="{D86682DF-5E83-4B36-9CFE-B5EB0B12F07D}" destId="{ABDC8054-8003-4797-AFBD-C70D868259A5}" srcOrd="13" destOrd="0" presId="urn:microsoft.com/office/officeart/2005/8/layout/cycle6"/>
    <dgm:cxn modelId="{56C35ACF-7426-425C-8EB0-EC2B134C25D3}" type="presParOf" srcId="{D86682DF-5E83-4B36-9CFE-B5EB0B12F07D}" destId="{B9ADA455-B276-4EEB-9B31-86390C7978DD}" srcOrd="14" destOrd="0" presId="urn:microsoft.com/office/officeart/2005/8/layout/cycle6"/>
  </dgm:cxnLst>
  <dgm:bg>
    <a:effectLst>
      <a:outerShdw blurRad="50800" dist="38100" dir="16200000" rotWithShape="0">
        <a:prstClr val="black">
          <a:alpha val="40000"/>
        </a:prstClr>
      </a:outerShdw>
    </a:effect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C605526-A258-41CF-97E9-ECE3217156B5}">
      <dsp:nvSpPr>
        <dsp:cNvPr id="0" name=""/>
        <dsp:cNvSpPr/>
      </dsp:nvSpPr>
      <dsp:spPr>
        <a:xfrm>
          <a:off x="0" y="354418"/>
          <a:ext cx="14280360" cy="1406924"/>
        </a:xfrm>
        <a:prstGeom prst="round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1">
          <a:schemeClr val="accent6"/>
        </a:lnRef>
        <a:fillRef idx="2">
          <a:schemeClr val="accent6"/>
        </a:fillRef>
        <a:effectRef idx="1">
          <a:schemeClr val="accent6"/>
        </a:effectRef>
        <a:fontRef idx="minor">
          <a:schemeClr val="dk1"/>
        </a:fontRef>
      </dsp:style>
      <dsp:txBody>
        <a:bodyPr spcFirstLastPara="0" vert="horz" wrap="square" lIns="228600" tIns="228600" rIns="228600" bIns="228600" numCol="1" spcCol="1270" anchor="ctr" anchorCtr="0">
          <a:noAutofit/>
        </a:bodyPr>
        <a:lstStyle/>
        <a:p>
          <a:pPr lvl="0" algn="ctr" defTabSz="2667000" rtl="0">
            <a:lnSpc>
              <a:spcPct val="90000"/>
            </a:lnSpc>
            <a:spcBef>
              <a:spcPct val="0"/>
            </a:spcBef>
            <a:spcAft>
              <a:spcPct val="35000"/>
            </a:spcAft>
          </a:pPr>
          <a:r>
            <a:rPr lang="en-US" sz="6000" b="1" i="1" u="none" kern="1200" dirty="0" smtClean="0">
              <a:solidFill>
                <a:srgbClr val="FF0000"/>
              </a:solidFill>
              <a:latin typeface="Bookman Old Style" pitchFamily="18" charset="0"/>
            </a:rPr>
            <a:t>System Overview</a:t>
          </a:r>
          <a:endParaRPr lang="en-IN" sz="6000" i="1" u="none" kern="1200" dirty="0">
            <a:solidFill>
              <a:srgbClr val="FF0000"/>
            </a:solidFill>
            <a:latin typeface="Bookman Old Style" pitchFamily="18" charset="0"/>
          </a:endParaRPr>
        </a:p>
      </dsp:txBody>
      <dsp:txXfrm>
        <a:off x="0" y="354418"/>
        <a:ext cx="14280360" cy="140692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E079510-8C55-44EA-A4ED-203670A50AC8}">
      <dsp:nvSpPr>
        <dsp:cNvPr id="0" name=""/>
        <dsp:cNvSpPr/>
      </dsp:nvSpPr>
      <dsp:spPr>
        <a:xfrm>
          <a:off x="7388901" y="3929017"/>
          <a:ext cx="4614448" cy="400237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en-IN" sz="4400" b="1" kern="1200" dirty="0" smtClean="0">
              <a:solidFill>
                <a:schemeClr val="tx1"/>
              </a:solidFill>
              <a:latin typeface="Bookman Old Style" pitchFamily="18" charset="0"/>
              <a:ea typeface="Calibri" pitchFamily="34" charset="0"/>
              <a:cs typeface="Times New Roman" pitchFamily="18" charset="0"/>
            </a:rPr>
            <a:t>Position Sensors</a:t>
          </a:r>
          <a:endParaRPr lang="en-US" sz="4400" b="1" kern="1200" dirty="0">
            <a:solidFill>
              <a:schemeClr val="tx1"/>
            </a:solidFill>
            <a:latin typeface="Bookman Old Style" pitchFamily="18" charset="0"/>
          </a:endParaRPr>
        </a:p>
      </dsp:txBody>
      <dsp:txXfrm>
        <a:off x="7388901" y="3929017"/>
        <a:ext cx="4614448" cy="4002370"/>
      </dsp:txXfrm>
    </dsp:sp>
    <dsp:sp modelId="{4B2AF06B-7613-4EBB-9FE0-0EDA3A0319B0}">
      <dsp:nvSpPr>
        <dsp:cNvPr id="0" name=""/>
        <dsp:cNvSpPr/>
      </dsp:nvSpPr>
      <dsp:spPr>
        <a:xfrm rot="16126139">
          <a:off x="9130131" y="2741983"/>
          <a:ext cx="1020976" cy="1210343"/>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b="1" kern="1200">
            <a:solidFill>
              <a:schemeClr val="tx1"/>
            </a:solidFill>
            <a:latin typeface="Bookman Old Style" pitchFamily="18" charset="0"/>
          </a:endParaRPr>
        </a:p>
      </dsp:txBody>
      <dsp:txXfrm rot="16126139">
        <a:off x="9130131" y="2741983"/>
        <a:ext cx="1020976" cy="1210343"/>
      </dsp:txXfrm>
    </dsp:sp>
    <dsp:sp modelId="{C780BC66-7F88-428C-831B-98CE5913F464}">
      <dsp:nvSpPr>
        <dsp:cNvPr id="0" name=""/>
        <dsp:cNvSpPr/>
      </dsp:nvSpPr>
      <dsp:spPr>
        <a:xfrm>
          <a:off x="6865420" y="586875"/>
          <a:ext cx="5477801" cy="2142094"/>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a:scene3d>
          <a:camera prst="orthographicFront"/>
          <a:lightRig rig="flat" dir="t"/>
        </a:scene3d>
        <a:sp3d/>
      </dsp:spPr>
      <dsp:style>
        <a:lnRef idx="1">
          <a:schemeClr val="accent6"/>
        </a:lnRef>
        <a:fillRef idx="3">
          <a:schemeClr val="accent6"/>
        </a:fillRef>
        <a:effectRef idx="2">
          <a:schemeClr val="accent6"/>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en-IN" sz="4400" b="1" kern="1200" dirty="0" err="1" smtClean="0">
              <a:solidFill>
                <a:schemeClr val="tx1"/>
              </a:solidFill>
              <a:latin typeface="Bookman Old Style" pitchFamily="18" charset="0"/>
              <a:ea typeface="Calibri" pitchFamily="34" charset="0"/>
              <a:cs typeface="Times New Roman" pitchFamily="18" charset="0"/>
            </a:rPr>
            <a:t>Potentio</a:t>
          </a:r>
          <a:r>
            <a:rPr lang="en-IN" sz="4400" b="1" kern="1200" dirty="0" smtClean="0">
              <a:solidFill>
                <a:schemeClr val="tx1"/>
              </a:solidFill>
              <a:latin typeface="Bookman Old Style" pitchFamily="18" charset="0"/>
              <a:ea typeface="Calibri" pitchFamily="34" charset="0"/>
              <a:cs typeface="Times New Roman" pitchFamily="18" charset="0"/>
            </a:rPr>
            <a:t>-meter</a:t>
          </a:r>
          <a:endParaRPr lang="en-US" sz="4400" b="1" kern="1200" dirty="0">
            <a:solidFill>
              <a:schemeClr val="tx1"/>
            </a:solidFill>
            <a:latin typeface="Bookman Old Style" pitchFamily="18" charset="0"/>
          </a:endParaRPr>
        </a:p>
      </dsp:txBody>
      <dsp:txXfrm>
        <a:off x="6865420" y="586875"/>
        <a:ext cx="5477801" cy="2142094"/>
      </dsp:txXfrm>
    </dsp:sp>
    <dsp:sp modelId="{EB055C08-8559-46FB-A2FC-41A679D6E8AC}">
      <dsp:nvSpPr>
        <dsp:cNvPr id="0" name=""/>
        <dsp:cNvSpPr/>
      </dsp:nvSpPr>
      <dsp:spPr>
        <a:xfrm rot="2230539">
          <a:off x="11350261" y="7032997"/>
          <a:ext cx="1196027" cy="1210343"/>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b="1" kern="1200">
            <a:solidFill>
              <a:schemeClr val="tx1"/>
            </a:solidFill>
            <a:latin typeface="Bookman Old Style" pitchFamily="18" charset="0"/>
          </a:endParaRPr>
        </a:p>
      </dsp:txBody>
      <dsp:txXfrm rot="2230539">
        <a:off x="11350261" y="7032997"/>
        <a:ext cx="1196027" cy="1210343"/>
      </dsp:txXfrm>
    </dsp:sp>
    <dsp:sp modelId="{F07687AF-7D34-4D87-8A8D-5CDF8E6C6991}">
      <dsp:nvSpPr>
        <dsp:cNvPr id="0" name=""/>
        <dsp:cNvSpPr/>
      </dsp:nvSpPr>
      <dsp:spPr>
        <a:xfrm>
          <a:off x="11468395" y="7805705"/>
          <a:ext cx="4904383" cy="2656419"/>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IN" sz="4800" b="1" kern="1200" dirty="0" smtClean="0">
              <a:solidFill>
                <a:schemeClr val="tx1"/>
              </a:solidFill>
              <a:latin typeface="Bookman Old Style" pitchFamily="18" charset="0"/>
              <a:ea typeface="Calibri" pitchFamily="34" charset="0"/>
              <a:cs typeface="Times New Roman" pitchFamily="18" charset="0"/>
            </a:rPr>
            <a:t>Encoders</a:t>
          </a:r>
          <a:endParaRPr lang="en-US" sz="4800" b="1" kern="1200" dirty="0">
            <a:solidFill>
              <a:schemeClr val="tx1"/>
            </a:solidFill>
            <a:latin typeface="Bookman Old Style" pitchFamily="18" charset="0"/>
          </a:endParaRPr>
        </a:p>
      </dsp:txBody>
      <dsp:txXfrm>
        <a:off x="11468395" y="7805705"/>
        <a:ext cx="4904383" cy="2656419"/>
      </dsp:txXfrm>
    </dsp:sp>
    <dsp:sp modelId="{14B02873-B761-435B-A1DE-08BD5A6EE5DF}">
      <dsp:nvSpPr>
        <dsp:cNvPr id="0" name=""/>
        <dsp:cNvSpPr/>
      </dsp:nvSpPr>
      <dsp:spPr>
        <a:xfrm rot="8639459">
          <a:off x="6699950" y="7041831"/>
          <a:ext cx="1267970" cy="1210343"/>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b="1" kern="1200">
            <a:solidFill>
              <a:schemeClr val="tx1"/>
            </a:solidFill>
            <a:latin typeface="Bookman Old Style" pitchFamily="18" charset="0"/>
          </a:endParaRPr>
        </a:p>
      </dsp:txBody>
      <dsp:txXfrm rot="8639459">
        <a:off x="6699950" y="7041831"/>
        <a:ext cx="1267970" cy="1210343"/>
      </dsp:txXfrm>
    </dsp:sp>
    <dsp:sp modelId="{B64D8EAF-754A-4804-9116-91A8DA4E1E50}">
      <dsp:nvSpPr>
        <dsp:cNvPr id="0" name=""/>
        <dsp:cNvSpPr/>
      </dsp:nvSpPr>
      <dsp:spPr>
        <a:xfrm>
          <a:off x="2888886" y="7859867"/>
          <a:ext cx="4798336" cy="254809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en-IN" sz="4400" b="1" kern="1200" dirty="0" smtClean="0">
              <a:solidFill>
                <a:schemeClr val="tx1"/>
              </a:solidFill>
              <a:latin typeface="Bookman Old Style" pitchFamily="18" charset="0"/>
              <a:ea typeface="Calibri" pitchFamily="34" charset="0"/>
              <a:cs typeface="Times New Roman" pitchFamily="18" charset="0"/>
            </a:rPr>
            <a:t>LVDT</a:t>
          </a:r>
          <a:endParaRPr lang="en-US" sz="4400" b="1" kern="1200" dirty="0">
            <a:solidFill>
              <a:schemeClr val="tx1"/>
            </a:solidFill>
            <a:latin typeface="Bookman Old Style" pitchFamily="18" charset="0"/>
          </a:endParaRPr>
        </a:p>
      </dsp:txBody>
      <dsp:txXfrm>
        <a:off x="2888886" y="7859867"/>
        <a:ext cx="4798336" cy="2548093"/>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13A543E-F294-45B9-8E26-ED1F61BDBA45}">
      <dsp:nvSpPr>
        <dsp:cNvPr id="0" name=""/>
        <dsp:cNvSpPr/>
      </dsp:nvSpPr>
      <dsp:spPr>
        <a:xfrm>
          <a:off x="7333034" y="2418"/>
          <a:ext cx="5238797" cy="1676002"/>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IN" sz="3600" b="1" kern="1200" dirty="0" smtClean="0">
              <a:latin typeface="Bookman Old Style" pitchFamily="18" charset="0"/>
            </a:rPr>
            <a:t>FORCE / MOVEMENT</a:t>
          </a:r>
          <a:endParaRPr lang="en-IN" sz="3600" b="1" kern="1200" dirty="0">
            <a:latin typeface="Bookman Old Style" pitchFamily="18" charset="0"/>
          </a:endParaRPr>
        </a:p>
      </dsp:txBody>
      <dsp:txXfrm>
        <a:off x="7333034" y="2418"/>
        <a:ext cx="5238797" cy="1676002"/>
      </dsp:txXfrm>
    </dsp:sp>
    <dsp:sp modelId="{F4A0EC25-1713-4A5B-AB72-916CDDF22FDC}">
      <dsp:nvSpPr>
        <dsp:cNvPr id="0" name=""/>
        <dsp:cNvSpPr/>
      </dsp:nvSpPr>
      <dsp:spPr>
        <a:xfrm>
          <a:off x="6337453" y="1403508"/>
          <a:ext cx="6705925" cy="6705925"/>
        </a:xfrm>
        <a:custGeom>
          <a:avLst/>
          <a:gdLst/>
          <a:ahLst/>
          <a:cxnLst/>
          <a:rect l="0" t="0" r="0" b="0"/>
          <a:pathLst>
            <a:path>
              <a:moveTo>
                <a:pt x="4698285" y="281730"/>
              </a:moveTo>
              <a:arcTo wR="3352962" hR="3352962" stAng="17619321" swAng="1736825"/>
            </a:path>
          </a:pathLst>
        </a:custGeom>
        <a:noFill/>
        <a:ln w="9525"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A8A5E467-8C26-473A-9272-BD757A78D4AA}">
      <dsp:nvSpPr>
        <dsp:cNvPr id="0" name=""/>
        <dsp:cNvSpPr/>
      </dsp:nvSpPr>
      <dsp:spPr>
        <a:xfrm>
          <a:off x="10660931" y="2733679"/>
          <a:ext cx="5542385" cy="1676002"/>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IN" sz="3600" b="1" kern="1200" dirty="0" smtClean="0">
              <a:latin typeface="Bookman Old Style" pitchFamily="18" charset="0"/>
            </a:rPr>
            <a:t>ACOUSTIC</a:t>
          </a:r>
          <a:endParaRPr lang="en-IN" sz="3600" kern="1200" dirty="0">
            <a:latin typeface="Bookman Old Style" pitchFamily="18" charset="0"/>
          </a:endParaRPr>
        </a:p>
      </dsp:txBody>
      <dsp:txXfrm>
        <a:off x="10660931" y="2733679"/>
        <a:ext cx="5542385" cy="1676002"/>
      </dsp:txXfrm>
    </dsp:sp>
    <dsp:sp modelId="{70E2D2CB-11DB-49FD-BE97-D893236A2A01}">
      <dsp:nvSpPr>
        <dsp:cNvPr id="0" name=""/>
        <dsp:cNvSpPr/>
      </dsp:nvSpPr>
      <dsp:spPr>
        <a:xfrm>
          <a:off x="6811878" y="558638"/>
          <a:ext cx="6705925" cy="6705925"/>
        </a:xfrm>
        <a:custGeom>
          <a:avLst/>
          <a:gdLst/>
          <a:ahLst/>
          <a:cxnLst/>
          <a:rect l="0" t="0" r="0" b="0"/>
          <a:pathLst>
            <a:path>
              <a:moveTo>
                <a:pt x="6665972" y="3869027"/>
              </a:moveTo>
              <a:arcTo wR="3352962" hR="3352962" stAng="531225" swAng="1851650"/>
            </a:path>
          </a:pathLst>
        </a:custGeom>
        <a:noFill/>
        <a:ln w="9525"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001C0A7E-0E2F-4184-AAF3-1DB4B16D14A0}">
      <dsp:nvSpPr>
        <dsp:cNvPr id="0" name=""/>
        <dsp:cNvSpPr/>
      </dsp:nvSpPr>
      <dsp:spPr>
        <a:xfrm>
          <a:off x="10000918" y="6067985"/>
          <a:ext cx="3844672" cy="1676002"/>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IN" sz="3600" b="1" kern="1200" dirty="0" smtClean="0">
              <a:latin typeface="Bookman Old Style" pitchFamily="18" charset="0"/>
            </a:rPr>
            <a:t>OPTICAL</a:t>
          </a:r>
          <a:endParaRPr lang="en-IN" sz="3600" kern="1200" dirty="0">
            <a:latin typeface="Bookman Old Style" pitchFamily="18" charset="0"/>
          </a:endParaRPr>
        </a:p>
      </dsp:txBody>
      <dsp:txXfrm>
        <a:off x="10000918" y="6067985"/>
        <a:ext cx="3844672" cy="1676002"/>
      </dsp:txXfrm>
    </dsp:sp>
    <dsp:sp modelId="{DECE9B22-2FD5-4C5F-99DE-C47B8671E5E0}">
      <dsp:nvSpPr>
        <dsp:cNvPr id="0" name=""/>
        <dsp:cNvSpPr/>
      </dsp:nvSpPr>
      <dsp:spPr>
        <a:xfrm>
          <a:off x="6599470" y="840420"/>
          <a:ext cx="6705925" cy="6705925"/>
        </a:xfrm>
        <a:custGeom>
          <a:avLst/>
          <a:gdLst/>
          <a:ahLst/>
          <a:cxnLst/>
          <a:rect l="0" t="0" r="0" b="0"/>
          <a:pathLst>
            <a:path>
              <a:moveTo>
                <a:pt x="3399655" y="6705600"/>
              </a:moveTo>
              <a:arcTo wR="3352962" hR="3352962" stAng="5352125" swAng="180156"/>
            </a:path>
          </a:pathLst>
        </a:custGeom>
        <a:noFill/>
        <a:ln w="9525"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8FA7D45E-EF29-4882-8A1E-A25C53C0FC23}">
      <dsp:nvSpPr>
        <dsp:cNvPr id="0" name=""/>
        <dsp:cNvSpPr/>
      </dsp:nvSpPr>
      <dsp:spPr>
        <a:xfrm>
          <a:off x="6141566" y="6067985"/>
          <a:ext cx="3680089" cy="1676002"/>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IN" sz="3600" b="1" kern="1200" dirty="0" smtClean="0">
              <a:latin typeface="Bookman Old Style" pitchFamily="18" charset="0"/>
            </a:rPr>
            <a:t>HEAT</a:t>
          </a:r>
          <a:endParaRPr lang="en-IN" sz="3600" b="1" kern="1200" dirty="0">
            <a:latin typeface="Bookman Old Style" pitchFamily="18" charset="0"/>
          </a:endParaRPr>
        </a:p>
      </dsp:txBody>
      <dsp:txXfrm>
        <a:off x="6141566" y="6067985"/>
        <a:ext cx="3680089" cy="1676002"/>
      </dsp:txXfrm>
    </dsp:sp>
    <dsp:sp modelId="{CE6D0689-DC8C-4517-89EC-11EBA2979067}">
      <dsp:nvSpPr>
        <dsp:cNvPr id="0" name=""/>
        <dsp:cNvSpPr/>
      </dsp:nvSpPr>
      <dsp:spPr>
        <a:xfrm>
          <a:off x="6469153" y="660343"/>
          <a:ext cx="6705925" cy="6705925"/>
        </a:xfrm>
        <a:custGeom>
          <a:avLst/>
          <a:gdLst/>
          <a:ahLst/>
          <a:cxnLst/>
          <a:rect l="0" t="0" r="0" b="0"/>
          <a:pathLst>
            <a:path>
              <a:moveTo>
                <a:pt x="691917" y="5392864"/>
              </a:moveTo>
              <a:arcTo wR="3352962" hR="3352962" stAng="8551619" swAng="1900469"/>
            </a:path>
          </a:pathLst>
        </a:custGeom>
        <a:noFill/>
        <a:ln w="9525"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78E1189D-256E-4D8A-B70B-25807E575FE5}">
      <dsp:nvSpPr>
        <dsp:cNvPr id="0" name=""/>
        <dsp:cNvSpPr/>
      </dsp:nvSpPr>
      <dsp:spPr>
        <a:xfrm>
          <a:off x="3879118" y="2657487"/>
          <a:ext cx="5346834" cy="1676002"/>
        </a:xfrm>
        <a:prstGeom prst="round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b="1" kern="1200" dirty="0" smtClean="0">
              <a:latin typeface="Bookman Old Style" pitchFamily="18" charset="0"/>
            </a:rPr>
            <a:t>ELECTRICAL AND MAGNETIC</a:t>
          </a:r>
          <a:endParaRPr lang="en-IN" sz="3600" b="1" kern="1200" dirty="0">
            <a:latin typeface="Bookman Old Style" pitchFamily="18" charset="0"/>
          </a:endParaRPr>
        </a:p>
      </dsp:txBody>
      <dsp:txXfrm>
        <a:off x="3879118" y="2657487"/>
        <a:ext cx="5346834" cy="1676002"/>
      </dsp:txXfrm>
    </dsp:sp>
    <dsp:sp modelId="{B9ADA455-B276-4EEB-9B31-86390C7978DD}">
      <dsp:nvSpPr>
        <dsp:cNvPr id="0" name=""/>
        <dsp:cNvSpPr/>
      </dsp:nvSpPr>
      <dsp:spPr>
        <a:xfrm>
          <a:off x="6904320" y="1382197"/>
          <a:ext cx="6705925" cy="6705925"/>
        </a:xfrm>
        <a:custGeom>
          <a:avLst/>
          <a:gdLst/>
          <a:ahLst/>
          <a:cxnLst/>
          <a:rect l="0" t="0" r="0" b="0"/>
          <a:pathLst>
            <a:path>
              <a:moveTo>
                <a:pt x="731188" y="1262828"/>
              </a:moveTo>
              <a:arcTo wR="3352962" hR="3352962" stAng="13113756" swAng="1614023"/>
            </a:path>
          </a:pathLst>
        </a:custGeom>
        <a:noFill/>
        <a:ln w="9525" cap="flat" cmpd="sng" algn="ctr">
          <a:solidFill>
            <a:schemeClr val="accent6">
              <a:hueOff val="0"/>
              <a:satOff val="0"/>
              <a:lumOff val="0"/>
              <a:alphaOff val="0"/>
            </a:schemeClr>
          </a:solidFill>
          <a:prstDash val="solid"/>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4819" name="Rectangle 3"/>
          <p:cNvSpPr>
            <a:spLocks noGrp="1" noChangeArrowheads="1"/>
          </p:cNvSpPr>
          <p:nvPr>
            <p:ph type="dt" idx="1"/>
          </p:nvPr>
        </p:nvSpPr>
        <p:spPr bwMode="auto">
          <a:xfrm>
            <a:off x="5180013"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00356" name="Rectangle 4"/>
          <p:cNvSpPr>
            <a:spLocks noGrp="1" noRot="1" noChangeAspect="1" noChangeArrowheads="1" noTextEdit="1"/>
          </p:cNvSpPr>
          <p:nvPr>
            <p:ph type="sldImg" idx="2"/>
          </p:nvPr>
        </p:nvSpPr>
        <p:spPr bwMode="auto">
          <a:xfrm>
            <a:off x="2428875" y="514350"/>
            <a:ext cx="4286250" cy="257175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4823" name="Rectangle 7"/>
          <p:cNvSpPr>
            <a:spLocks noGrp="1" noChangeArrowheads="1"/>
          </p:cNvSpPr>
          <p:nvPr>
            <p:ph type="sldNum" sz="quarter" idx="5"/>
          </p:nvPr>
        </p:nvSpPr>
        <p:spPr bwMode="auto">
          <a:xfrm>
            <a:off x="5180013" y="6513513"/>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5A6C315A-00CA-4910-9F1E-5CC4412EF9C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mn-ea"/>
        <a:cs typeface="+mn-cs"/>
      </a:defRPr>
    </a:lvl1pPr>
    <a:lvl2pPr marL="783329" algn="l" rtl="0" eaLnBrk="0" fontAlgn="base" hangingPunct="0">
      <a:spcBef>
        <a:spcPct val="30000"/>
      </a:spcBef>
      <a:spcAft>
        <a:spcPct val="0"/>
      </a:spcAft>
      <a:defRPr sz="2300" kern="1200">
        <a:solidFill>
          <a:schemeClr val="tx1"/>
        </a:solidFill>
        <a:latin typeface="Arial" charset="0"/>
        <a:ea typeface="+mn-ea"/>
        <a:cs typeface="+mn-cs"/>
      </a:defRPr>
    </a:lvl2pPr>
    <a:lvl3pPr marL="1568509" algn="l" rtl="0" eaLnBrk="0" fontAlgn="base" hangingPunct="0">
      <a:spcBef>
        <a:spcPct val="30000"/>
      </a:spcBef>
      <a:spcAft>
        <a:spcPct val="0"/>
      </a:spcAft>
      <a:defRPr sz="2300" kern="1200">
        <a:solidFill>
          <a:schemeClr val="tx1"/>
        </a:solidFill>
        <a:latin typeface="Arial" charset="0"/>
        <a:ea typeface="+mn-ea"/>
        <a:cs typeface="+mn-cs"/>
      </a:defRPr>
    </a:lvl3pPr>
    <a:lvl4pPr marL="2353688" algn="l" rtl="0" eaLnBrk="0" fontAlgn="base" hangingPunct="0">
      <a:spcBef>
        <a:spcPct val="30000"/>
      </a:spcBef>
      <a:spcAft>
        <a:spcPct val="0"/>
      </a:spcAft>
      <a:defRPr sz="2300" kern="1200">
        <a:solidFill>
          <a:schemeClr val="tx1"/>
        </a:solidFill>
        <a:latin typeface="Arial" charset="0"/>
        <a:ea typeface="+mn-ea"/>
        <a:cs typeface="+mn-cs"/>
      </a:defRPr>
    </a:lvl4pPr>
    <a:lvl5pPr marL="3138869" algn="l" rtl="0" eaLnBrk="0" fontAlgn="base" hangingPunct="0">
      <a:spcBef>
        <a:spcPct val="30000"/>
      </a:spcBef>
      <a:spcAft>
        <a:spcPct val="0"/>
      </a:spcAft>
      <a:defRPr sz="2300" kern="1200">
        <a:solidFill>
          <a:schemeClr val="tx1"/>
        </a:solidFill>
        <a:latin typeface="Arial" charset="0"/>
        <a:ea typeface="+mn-ea"/>
        <a:cs typeface="+mn-cs"/>
      </a:defRPr>
    </a:lvl5pPr>
    <a:lvl6pPr marL="3927056" algn="l" defTabSz="1570823" rtl="0" eaLnBrk="1" latinLnBrk="0" hangingPunct="1">
      <a:defRPr sz="2300" kern="1200">
        <a:solidFill>
          <a:schemeClr val="tx1"/>
        </a:solidFill>
        <a:latin typeface="+mn-lt"/>
        <a:ea typeface="+mn-ea"/>
        <a:cs typeface="+mn-cs"/>
      </a:defRPr>
    </a:lvl6pPr>
    <a:lvl7pPr marL="4712469" algn="l" defTabSz="1570823" rtl="0" eaLnBrk="1" latinLnBrk="0" hangingPunct="1">
      <a:defRPr sz="2300" kern="1200">
        <a:solidFill>
          <a:schemeClr val="tx1"/>
        </a:solidFill>
        <a:latin typeface="+mn-lt"/>
        <a:ea typeface="+mn-ea"/>
        <a:cs typeface="+mn-cs"/>
      </a:defRPr>
    </a:lvl7pPr>
    <a:lvl8pPr marL="5497879" algn="l" defTabSz="1570823" rtl="0" eaLnBrk="1" latinLnBrk="0" hangingPunct="1">
      <a:defRPr sz="2300" kern="1200">
        <a:solidFill>
          <a:schemeClr val="tx1"/>
        </a:solidFill>
        <a:latin typeface="+mn-lt"/>
        <a:ea typeface="+mn-ea"/>
        <a:cs typeface="+mn-cs"/>
      </a:defRPr>
    </a:lvl8pPr>
    <a:lvl9pPr marL="6283292" algn="l" defTabSz="1570823" rtl="0" eaLnBrk="1" latinLnBrk="0" hangingPunct="1">
      <a:defRPr sz="2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DF8A4160-BA94-4596-9B2D-2F3270531965}" type="slidenum">
              <a:rPr lang="en-US" smtClean="0">
                <a:latin typeface="Arial" pitchFamily="34" charset="0"/>
              </a:rPr>
              <a:pPr/>
              <a:t>2</a:t>
            </a:fld>
            <a:endParaRPr lang="en-US" smtClean="0">
              <a:latin typeface="Arial" pitchFamily="34" charset="0"/>
            </a:endParaRPr>
          </a:p>
        </p:txBody>
      </p:sp>
      <p:sp>
        <p:nvSpPr>
          <p:cNvPr id="123907" name="Rectangle 2"/>
          <p:cNvSpPr>
            <a:spLocks noGrp="1" noRot="1" noChangeAspect="1" noChangeArrowheads="1" noTextEdit="1"/>
          </p:cNvSpPr>
          <p:nvPr>
            <p:ph type="sldImg"/>
          </p:nvPr>
        </p:nvSpPr>
        <p:spPr>
          <a:xfrm>
            <a:off x="2428875" y="514350"/>
            <a:ext cx="4286250" cy="2571750"/>
          </a:xfrm>
          <a:ln/>
        </p:spPr>
      </p:sp>
      <p:sp>
        <p:nvSpPr>
          <p:cNvPr id="12390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A6C315A-00CA-4910-9F1E-5CC4412EF9CD}" type="slidenum">
              <a:rPr lang="en-US" smtClean="0"/>
              <a:pPr>
                <a:defRPr/>
              </a:pPr>
              <a:t>49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2428875" y="514350"/>
            <a:ext cx="4286250" cy="2571750"/>
          </a:xfrm>
          <a:ln/>
        </p:spPr>
      </p:sp>
      <p:sp>
        <p:nvSpPr>
          <p:cNvPr id="133123" name="Rectangle 3"/>
          <p:cNvSpPr>
            <a:spLocks noGrp="1" noChangeArrowheads="1"/>
          </p:cNvSpPr>
          <p:nvPr>
            <p:ph type="body" idx="1"/>
          </p:nvPr>
        </p:nvSpPr>
        <p:spPr>
          <a:noFill/>
          <a:ln/>
        </p:spPr>
        <p:txBody>
          <a:bodyPr/>
          <a:lstStyle/>
          <a:p>
            <a:pPr eaLnBrk="1" hangingPunct="1"/>
            <a:endParaRPr lang="en-I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2428875" y="514350"/>
            <a:ext cx="4286250" cy="2571750"/>
          </a:xfrm>
          <a:ln/>
        </p:spPr>
      </p:sp>
      <p:sp>
        <p:nvSpPr>
          <p:cNvPr id="134147" name="Rectangle 3"/>
          <p:cNvSpPr>
            <a:spLocks noGrp="1" noChangeArrowheads="1"/>
          </p:cNvSpPr>
          <p:nvPr>
            <p:ph type="body" idx="1"/>
          </p:nvPr>
        </p:nvSpPr>
        <p:spPr>
          <a:noFill/>
          <a:ln/>
        </p:spPr>
        <p:txBody>
          <a:bodyPr/>
          <a:lstStyle/>
          <a:p>
            <a:pPr eaLnBrk="1" hangingPunct="1"/>
            <a:endParaRPr lang="en-IN"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2428875" y="514350"/>
            <a:ext cx="4286250" cy="2571750"/>
          </a:xfrm>
          <a:ln/>
        </p:spPr>
      </p:sp>
      <p:sp>
        <p:nvSpPr>
          <p:cNvPr id="135171" name="Rectangle 3"/>
          <p:cNvSpPr>
            <a:spLocks noGrp="1" noChangeArrowheads="1"/>
          </p:cNvSpPr>
          <p:nvPr>
            <p:ph type="body" idx="1"/>
          </p:nvPr>
        </p:nvSpPr>
        <p:spPr>
          <a:noFill/>
          <a:ln/>
        </p:spPr>
        <p:txBody>
          <a:bodyPr/>
          <a:lstStyle/>
          <a:p>
            <a:pPr eaLnBrk="1" hangingPunct="1"/>
            <a:endParaRPr lang="en-IN"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2428875" y="514350"/>
            <a:ext cx="4286250" cy="2571750"/>
          </a:xfrm>
          <a:ln/>
        </p:spPr>
      </p:sp>
      <p:sp>
        <p:nvSpPr>
          <p:cNvPr id="136195" name="Rectangle 3"/>
          <p:cNvSpPr>
            <a:spLocks noGrp="1" noChangeArrowheads="1"/>
          </p:cNvSpPr>
          <p:nvPr>
            <p:ph type="body" idx="1"/>
          </p:nvPr>
        </p:nvSpPr>
        <p:spPr>
          <a:noFill/>
          <a:ln/>
        </p:spPr>
        <p:txBody>
          <a:bodyPr/>
          <a:lstStyle/>
          <a:p>
            <a:pPr eaLnBrk="1" hangingPunct="1"/>
            <a:endParaRPr lang="en-IN"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2428875" y="514350"/>
            <a:ext cx="4286250" cy="2571750"/>
          </a:xfrm>
          <a:ln/>
        </p:spPr>
      </p:sp>
      <p:sp>
        <p:nvSpPr>
          <p:cNvPr id="137219" name="Rectangle 3"/>
          <p:cNvSpPr>
            <a:spLocks noGrp="1" noChangeArrowheads="1"/>
          </p:cNvSpPr>
          <p:nvPr>
            <p:ph type="body" idx="1"/>
          </p:nvPr>
        </p:nvSpPr>
        <p:spPr>
          <a:noFill/>
          <a:ln/>
        </p:spPr>
        <p:txBody>
          <a:bodyPr/>
          <a:lstStyle/>
          <a:p>
            <a:pPr eaLnBrk="1" hangingPunct="1"/>
            <a:endParaRPr lang="en-IN"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2428875" y="514350"/>
            <a:ext cx="4286250" cy="2571750"/>
          </a:xfrm>
          <a:ln/>
        </p:spPr>
      </p:sp>
      <p:sp>
        <p:nvSpPr>
          <p:cNvPr id="138243" name="Rectangle 3"/>
          <p:cNvSpPr>
            <a:spLocks noGrp="1" noChangeArrowheads="1"/>
          </p:cNvSpPr>
          <p:nvPr>
            <p:ph type="body" idx="1"/>
          </p:nvPr>
        </p:nvSpPr>
        <p:spPr>
          <a:noFill/>
          <a:ln/>
        </p:spPr>
        <p:txBody>
          <a:bodyPr/>
          <a:lstStyle/>
          <a:p>
            <a:pPr eaLnBrk="1" hangingPunct="1"/>
            <a:endParaRPr lang="en-I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2428875" y="514350"/>
            <a:ext cx="4286250" cy="2571750"/>
          </a:xfrm>
          <a:ln/>
        </p:spPr>
      </p:sp>
      <p:sp>
        <p:nvSpPr>
          <p:cNvPr id="139267" name="Rectangle 3"/>
          <p:cNvSpPr>
            <a:spLocks noGrp="1" noChangeArrowheads="1"/>
          </p:cNvSpPr>
          <p:nvPr>
            <p:ph type="body" idx="1"/>
          </p:nvPr>
        </p:nvSpPr>
        <p:spPr>
          <a:noFill/>
          <a:ln/>
        </p:spPr>
        <p:txBody>
          <a:bodyPr/>
          <a:lstStyle/>
          <a:p>
            <a:pPr eaLnBrk="1" hangingPunct="1"/>
            <a:endParaRPr lang="en-IN"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2428875" y="514350"/>
            <a:ext cx="4286250" cy="2571750"/>
          </a:xfrm>
          <a:ln/>
        </p:spPr>
      </p:sp>
      <p:sp>
        <p:nvSpPr>
          <p:cNvPr id="140291" name="Rectangle 3"/>
          <p:cNvSpPr>
            <a:spLocks noGrp="1" noChangeArrowheads="1"/>
          </p:cNvSpPr>
          <p:nvPr>
            <p:ph type="body" idx="1"/>
          </p:nvPr>
        </p:nvSpPr>
        <p:spPr>
          <a:noFill/>
          <a:ln/>
        </p:spPr>
        <p:txBody>
          <a:bodyPr/>
          <a:lstStyle/>
          <a:p>
            <a:pPr eaLnBrk="1" hangingPunct="1"/>
            <a:endParaRPr lang="en-IN"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39D9450A-562C-4993-AB20-6E38A0ED96B8}" type="slidenum">
              <a:rPr lang="en-US" smtClean="0">
                <a:latin typeface="Arial" pitchFamily="34" charset="0"/>
              </a:rPr>
              <a:pPr/>
              <a:t>81</a:t>
            </a:fld>
            <a:endParaRPr lang="en-US" smtClean="0">
              <a:latin typeface="Arial" pitchFamily="34" charset="0"/>
            </a:endParaRPr>
          </a:p>
        </p:txBody>
      </p:sp>
      <p:sp>
        <p:nvSpPr>
          <p:cNvPr id="141315" name="Rectangle 2"/>
          <p:cNvSpPr>
            <a:spLocks noGrp="1" noRot="1" noChangeAspect="1" noChangeArrowheads="1" noTextEdit="1"/>
          </p:cNvSpPr>
          <p:nvPr>
            <p:ph type="sldImg"/>
          </p:nvPr>
        </p:nvSpPr>
        <p:spPr>
          <a:xfrm>
            <a:off x="2428875" y="514350"/>
            <a:ext cx="4286250" cy="2571750"/>
          </a:xfrm>
          <a:ln/>
        </p:spPr>
      </p:sp>
      <p:sp>
        <p:nvSpPr>
          <p:cNvPr id="141316" name="Rectangle 3"/>
          <p:cNvSpPr>
            <a:spLocks noGrp="1" noChangeArrowheads="1"/>
          </p:cNvSpPr>
          <p:nvPr>
            <p:ph type="body" idx="1"/>
          </p:nvPr>
        </p:nvSpPr>
        <p:spPr>
          <a:noFill/>
          <a:ln/>
        </p:spPr>
        <p:txBody>
          <a:bodyPr/>
          <a:lstStyle/>
          <a:p>
            <a:endParaRPr lang="en-I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xfrm>
            <a:off x="2428875" y="514350"/>
            <a:ext cx="4286250" cy="2571750"/>
          </a:xfrm>
          <a:ln/>
        </p:spPr>
      </p:sp>
      <p:sp>
        <p:nvSpPr>
          <p:cNvPr id="124931" name="Notes Placeholder 2"/>
          <p:cNvSpPr>
            <a:spLocks noGrp="1"/>
          </p:cNvSpPr>
          <p:nvPr>
            <p:ph type="body" idx="1"/>
          </p:nvPr>
        </p:nvSpPr>
        <p:spPr>
          <a:noFill/>
          <a:ln/>
        </p:spPr>
        <p:txBody>
          <a:bodyPr/>
          <a:lstStyle/>
          <a:p>
            <a:pPr eaLnBrk="1" hangingPunct="1"/>
            <a:endParaRPr lang="en-IN" dirty="0" smtClean="0">
              <a:latin typeface="Arial" pitchFamily="34" charset="0"/>
            </a:endParaRPr>
          </a:p>
        </p:txBody>
      </p:sp>
      <p:sp>
        <p:nvSpPr>
          <p:cNvPr id="124932" name="Slide Number Placeholder 3"/>
          <p:cNvSpPr>
            <a:spLocks noGrp="1"/>
          </p:cNvSpPr>
          <p:nvPr>
            <p:ph type="sldNum" sz="quarter" idx="5"/>
          </p:nvPr>
        </p:nvSpPr>
        <p:spPr>
          <a:noFill/>
        </p:spPr>
        <p:txBody>
          <a:bodyPr/>
          <a:lstStyle/>
          <a:p>
            <a:fld id="{0595B743-A68E-449D-ADBB-1E1BEE290168}" type="slidenum">
              <a:rPr lang="en-US" smtClean="0">
                <a:latin typeface="Arial" pitchFamily="34" charset="0"/>
              </a:rPr>
              <a:pPr/>
              <a:t>12</a:t>
            </a:fld>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F040292F-621D-4CCB-9F62-F78E4BE719DF}" type="slidenum">
              <a:rPr lang="en-US" smtClean="0">
                <a:latin typeface="Arial" pitchFamily="34" charset="0"/>
              </a:rPr>
              <a:pPr/>
              <a:t>84</a:t>
            </a:fld>
            <a:endParaRPr lang="en-US" smtClean="0">
              <a:latin typeface="Arial" pitchFamily="34" charset="0"/>
            </a:endParaRPr>
          </a:p>
        </p:txBody>
      </p:sp>
      <p:sp>
        <p:nvSpPr>
          <p:cNvPr id="142339" name="Rectangle 2"/>
          <p:cNvSpPr>
            <a:spLocks noGrp="1" noRot="1" noChangeAspect="1" noChangeArrowheads="1" noTextEdit="1"/>
          </p:cNvSpPr>
          <p:nvPr>
            <p:ph type="sldImg"/>
          </p:nvPr>
        </p:nvSpPr>
        <p:spPr>
          <a:xfrm>
            <a:off x="2428875" y="514350"/>
            <a:ext cx="4286250" cy="2571750"/>
          </a:xfrm>
          <a:ln/>
        </p:spPr>
      </p:sp>
      <p:sp>
        <p:nvSpPr>
          <p:cNvPr id="142340" name="Rectangle 3"/>
          <p:cNvSpPr>
            <a:spLocks noGrp="1" noChangeArrowheads="1"/>
          </p:cNvSpPr>
          <p:nvPr>
            <p:ph type="body" idx="1"/>
          </p:nvPr>
        </p:nvSpPr>
        <p:spPr>
          <a:noFill/>
          <a:ln/>
        </p:spPr>
        <p:txBody>
          <a:bodyPr/>
          <a:lstStyle/>
          <a:p>
            <a:endParaRPr lang="en-IN"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xfrm>
            <a:off x="2428875" y="514350"/>
            <a:ext cx="4286250" cy="2571750"/>
          </a:xfrm>
          <a:ln/>
        </p:spPr>
      </p:sp>
      <p:sp>
        <p:nvSpPr>
          <p:cNvPr id="144387" name="Notes Placeholder 2"/>
          <p:cNvSpPr>
            <a:spLocks noGrp="1"/>
          </p:cNvSpPr>
          <p:nvPr>
            <p:ph type="body" idx="1"/>
          </p:nvPr>
        </p:nvSpPr>
        <p:spPr>
          <a:noFill/>
          <a:ln/>
        </p:spPr>
        <p:txBody>
          <a:bodyPr/>
          <a:lstStyle/>
          <a:p>
            <a:endParaRPr lang="en-IN" smtClean="0">
              <a:latin typeface="Arial" pitchFamily="34" charset="0"/>
            </a:endParaRPr>
          </a:p>
        </p:txBody>
      </p:sp>
      <p:sp>
        <p:nvSpPr>
          <p:cNvPr id="144388" name="Slide Number Placeholder 3"/>
          <p:cNvSpPr>
            <a:spLocks noGrp="1"/>
          </p:cNvSpPr>
          <p:nvPr>
            <p:ph type="sldNum" sz="quarter" idx="5"/>
          </p:nvPr>
        </p:nvSpPr>
        <p:spPr>
          <a:noFill/>
        </p:spPr>
        <p:txBody>
          <a:bodyPr/>
          <a:lstStyle/>
          <a:p>
            <a:fld id="{AD448598-BE75-4591-BD5C-A990A052726D}" type="slidenum">
              <a:rPr lang="en-US" smtClean="0">
                <a:latin typeface="Arial" pitchFamily="34" charset="0"/>
              </a:rPr>
              <a:pPr/>
              <a:t>93</a:t>
            </a:fld>
            <a:endParaRPr lang="en-US"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77E02335-0286-4E0D-AADD-615C8EC9163E}" type="slidenum">
              <a:rPr lang="en-US" smtClean="0">
                <a:latin typeface="Arial" pitchFamily="34" charset="0"/>
              </a:rPr>
              <a:pPr/>
              <a:t>95</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xfrm>
            <a:off x="2428875" y="514350"/>
            <a:ext cx="4286250" cy="2571750"/>
          </a:xfrm>
          <a:ln/>
        </p:spPr>
      </p:sp>
      <p:sp>
        <p:nvSpPr>
          <p:cNvPr id="145412" name="Rectangle 3"/>
          <p:cNvSpPr>
            <a:spLocks noGrp="1" noChangeArrowheads="1"/>
          </p:cNvSpPr>
          <p:nvPr>
            <p:ph type="body" idx="1"/>
          </p:nvPr>
        </p:nvSpPr>
        <p:spPr>
          <a:noFill/>
          <a:ln/>
        </p:spPr>
        <p:txBody>
          <a:bodyPr/>
          <a:lstStyle/>
          <a:p>
            <a:endParaRPr lang="en-IN"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834380B3-CBD9-44BF-B621-1C8BB88A760E}" type="slidenum">
              <a:rPr lang="en-US" smtClean="0">
                <a:latin typeface="Arial" pitchFamily="34" charset="0"/>
              </a:rPr>
              <a:pPr/>
              <a:t>96</a:t>
            </a:fld>
            <a:endParaRPr lang="en-US" smtClean="0">
              <a:latin typeface="Arial" pitchFamily="34" charset="0"/>
            </a:endParaRPr>
          </a:p>
        </p:txBody>
      </p:sp>
      <p:sp>
        <p:nvSpPr>
          <p:cNvPr id="146435" name="Rectangle 2"/>
          <p:cNvSpPr>
            <a:spLocks noGrp="1" noRot="1" noChangeAspect="1" noChangeArrowheads="1" noTextEdit="1"/>
          </p:cNvSpPr>
          <p:nvPr>
            <p:ph type="sldImg"/>
          </p:nvPr>
        </p:nvSpPr>
        <p:spPr>
          <a:xfrm>
            <a:off x="2428875" y="514350"/>
            <a:ext cx="4286250" cy="2571750"/>
          </a:xfrm>
          <a:ln/>
        </p:spPr>
      </p:sp>
      <p:sp>
        <p:nvSpPr>
          <p:cNvPr id="146436" name="Rectangle 3"/>
          <p:cNvSpPr>
            <a:spLocks noGrp="1" noChangeArrowheads="1"/>
          </p:cNvSpPr>
          <p:nvPr>
            <p:ph type="body" idx="1"/>
          </p:nvPr>
        </p:nvSpPr>
        <p:spPr>
          <a:noFill/>
          <a:ln/>
        </p:spPr>
        <p:txBody>
          <a:bodyPr/>
          <a:lstStyle/>
          <a:p>
            <a:endParaRPr lang="en-IN"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xfrm>
            <a:off x="2428875" y="514350"/>
            <a:ext cx="4286250" cy="2571750"/>
          </a:xfrm>
          <a:ln/>
        </p:spPr>
      </p:sp>
      <p:sp>
        <p:nvSpPr>
          <p:cNvPr id="125955" name="Notes Placeholder 2"/>
          <p:cNvSpPr>
            <a:spLocks noGrp="1"/>
          </p:cNvSpPr>
          <p:nvPr>
            <p:ph type="body" idx="1"/>
          </p:nvPr>
        </p:nvSpPr>
        <p:spPr>
          <a:noFill/>
          <a:ln/>
        </p:spPr>
        <p:txBody>
          <a:bodyPr/>
          <a:lstStyle/>
          <a:p>
            <a:pPr eaLnBrk="1" hangingPunct="1"/>
            <a:endParaRPr lang="en-IN" smtClean="0">
              <a:latin typeface="Arial" pitchFamily="34" charset="0"/>
            </a:endParaRPr>
          </a:p>
        </p:txBody>
      </p:sp>
      <p:sp>
        <p:nvSpPr>
          <p:cNvPr id="125956" name="Slide Number Placeholder 3"/>
          <p:cNvSpPr>
            <a:spLocks noGrp="1"/>
          </p:cNvSpPr>
          <p:nvPr>
            <p:ph type="sldNum" sz="quarter" idx="5"/>
          </p:nvPr>
        </p:nvSpPr>
        <p:spPr>
          <a:noFill/>
        </p:spPr>
        <p:txBody>
          <a:bodyPr/>
          <a:lstStyle/>
          <a:p>
            <a:fld id="{6C5F1732-2DE9-44E7-B771-462A54A85A63}" type="slidenum">
              <a:rPr lang="en-US" smtClean="0">
                <a:latin typeface="Arial" pitchFamily="34" charset="0"/>
              </a:rPr>
              <a:pPr/>
              <a:t>13</a:t>
            </a:fld>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xfrm>
            <a:off x="2428875" y="514350"/>
            <a:ext cx="4286250" cy="2571750"/>
          </a:xfrm>
          <a:ln/>
        </p:spPr>
      </p:sp>
      <p:sp>
        <p:nvSpPr>
          <p:cNvPr id="126979" name="Notes Placeholder 2"/>
          <p:cNvSpPr>
            <a:spLocks noGrp="1"/>
          </p:cNvSpPr>
          <p:nvPr>
            <p:ph type="body" idx="1"/>
          </p:nvPr>
        </p:nvSpPr>
        <p:spPr>
          <a:noFill/>
          <a:ln/>
        </p:spPr>
        <p:txBody>
          <a:bodyPr/>
          <a:lstStyle/>
          <a:p>
            <a:pPr eaLnBrk="1" hangingPunct="1"/>
            <a:endParaRPr lang="en-IN" smtClean="0">
              <a:latin typeface="Arial" pitchFamily="34" charset="0"/>
            </a:endParaRPr>
          </a:p>
        </p:txBody>
      </p:sp>
      <p:sp>
        <p:nvSpPr>
          <p:cNvPr id="126980" name="Slide Number Placeholder 3"/>
          <p:cNvSpPr>
            <a:spLocks noGrp="1"/>
          </p:cNvSpPr>
          <p:nvPr>
            <p:ph type="sldNum" sz="quarter" idx="5"/>
          </p:nvPr>
        </p:nvSpPr>
        <p:spPr>
          <a:noFill/>
        </p:spPr>
        <p:txBody>
          <a:bodyPr/>
          <a:lstStyle/>
          <a:p>
            <a:fld id="{C351466B-B82F-4A62-B49B-76550E856F6A}" type="slidenum">
              <a:rPr lang="en-US" smtClean="0">
                <a:latin typeface="Arial" pitchFamily="34" charset="0"/>
              </a:rPr>
              <a:pPr/>
              <a:t>16</a:t>
            </a:fld>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18FAB2EF-7F26-4B36-AE1F-C38DB23E2EA7}" type="slidenum">
              <a:rPr lang="en-US" smtClean="0">
                <a:latin typeface="Arial" pitchFamily="34" charset="0"/>
              </a:rPr>
              <a:pPr/>
              <a:t>23</a:t>
            </a:fld>
            <a:endParaRPr lang="en-US" smtClean="0">
              <a:latin typeface="Arial" pitchFamily="34" charset="0"/>
            </a:endParaRPr>
          </a:p>
        </p:txBody>
      </p:sp>
      <p:sp>
        <p:nvSpPr>
          <p:cNvPr id="128003" name="Rectangle 2"/>
          <p:cNvSpPr>
            <a:spLocks noGrp="1" noRot="1" noChangeAspect="1" noChangeArrowheads="1" noTextEdit="1"/>
          </p:cNvSpPr>
          <p:nvPr>
            <p:ph type="sldImg"/>
          </p:nvPr>
        </p:nvSpPr>
        <p:spPr>
          <a:xfrm>
            <a:off x="2428875" y="514350"/>
            <a:ext cx="4286250" cy="2571750"/>
          </a:xfrm>
          <a:ln/>
        </p:spPr>
      </p:sp>
      <p:sp>
        <p:nvSpPr>
          <p:cNvPr id="128004" name="Rectangle 3"/>
          <p:cNvSpPr>
            <a:spLocks noGrp="1" noChangeArrowheads="1"/>
          </p:cNvSpPr>
          <p:nvPr>
            <p:ph type="body" idx="1"/>
          </p:nvPr>
        </p:nvSpPr>
        <p:spPr>
          <a:noFill/>
          <a:ln/>
        </p:spPr>
        <p:txBody>
          <a:bodyPr/>
          <a:lstStyle/>
          <a:p>
            <a:endParaRPr lang="en-IN"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2428875" y="514350"/>
            <a:ext cx="4286250" cy="2571750"/>
          </a:xfrm>
          <a:ln/>
        </p:spPr>
      </p:sp>
      <p:sp>
        <p:nvSpPr>
          <p:cNvPr id="129027" name="Notes Placeholder 2"/>
          <p:cNvSpPr>
            <a:spLocks noGrp="1"/>
          </p:cNvSpPr>
          <p:nvPr>
            <p:ph type="body" idx="1"/>
          </p:nvPr>
        </p:nvSpPr>
        <p:spPr>
          <a:noFill/>
          <a:ln/>
        </p:spPr>
        <p:txBody>
          <a:bodyPr/>
          <a:lstStyle/>
          <a:p>
            <a:pPr eaLnBrk="1" hangingPunct="1"/>
            <a:endParaRPr lang="en-IN" smtClean="0">
              <a:latin typeface="Arial" pitchFamily="34" charset="0"/>
            </a:endParaRPr>
          </a:p>
        </p:txBody>
      </p:sp>
      <p:sp>
        <p:nvSpPr>
          <p:cNvPr id="129028" name="Slide Number Placeholder 3"/>
          <p:cNvSpPr>
            <a:spLocks noGrp="1"/>
          </p:cNvSpPr>
          <p:nvPr>
            <p:ph type="sldNum" sz="quarter" idx="5"/>
          </p:nvPr>
        </p:nvSpPr>
        <p:spPr>
          <a:noFill/>
        </p:spPr>
        <p:txBody>
          <a:bodyPr/>
          <a:lstStyle/>
          <a:p>
            <a:fld id="{F1DAA61D-6E0B-4B8F-8090-DEC35FB733D8}" type="slidenum">
              <a:rPr lang="en-US" smtClean="0">
                <a:latin typeface="Arial" pitchFamily="34" charset="0"/>
              </a:rPr>
              <a:pPr/>
              <a:t>24</a:t>
            </a:fld>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4DEB0D21-CC7B-4BF9-8A33-F84F248E020D}" type="slidenum">
              <a:rPr lang="en-US" smtClean="0">
                <a:latin typeface="Arial" pitchFamily="34" charset="0"/>
              </a:rPr>
              <a:pPr/>
              <a:t>25</a:t>
            </a:fld>
            <a:endParaRPr lang="en-US" smtClean="0">
              <a:latin typeface="Arial" pitchFamily="34" charset="0"/>
            </a:endParaRPr>
          </a:p>
        </p:txBody>
      </p:sp>
      <p:sp>
        <p:nvSpPr>
          <p:cNvPr id="130051" name="Rectangle 2"/>
          <p:cNvSpPr>
            <a:spLocks noGrp="1" noRot="1" noChangeAspect="1" noChangeArrowheads="1" noTextEdit="1"/>
          </p:cNvSpPr>
          <p:nvPr>
            <p:ph type="sldImg"/>
          </p:nvPr>
        </p:nvSpPr>
        <p:spPr>
          <a:xfrm>
            <a:off x="2428875" y="514350"/>
            <a:ext cx="4286250" cy="2571750"/>
          </a:xfrm>
          <a:ln/>
        </p:spPr>
      </p:sp>
      <p:sp>
        <p:nvSpPr>
          <p:cNvPr id="130052" name="Rectangle 3"/>
          <p:cNvSpPr>
            <a:spLocks noGrp="1" noChangeArrowheads="1"/>
          </p:cNvSpPr>
          <p:nvPr>
            <p:ph type="body" idx="1"/>
          </p:nvPr>
        </p:nvSpPr>
        <p:spPr>
          <a:noFill/>
          <a:ln/>
        </p:spPr>
        <p:txBody>
          <a:bodyPr/>
          <a:lstStyle/>
          <a:p>
            <a:endParaRPr lang="en-IN"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xfrm>
            <a:off x="2428875" y="514350"/>
            <a:ext cx="4286250" cy="2571750"/>
          </a:xfrm>
          <a:ln/>
        </p:spPr>
      </p:sp>
      <p:sp>
        <p:nvSpPr>
          <p:cNvPr id="131075" name="Notes Placeholder 2"/>
          <p:cNvSpPr>
            <a:spLocks noGrp="1"/>
          </p:cNvSpPr>
          <p:nvPr>
            <p:ph type="body" idx="1"/>
          </p:nvPr>
        </p:nvSpPr>
        <p:spPr>
          <a:noFill/>
          <a:ln/>
        </p:spPr>
        <p:txBody>
          <a:bodyPr/>
          <a:lstStyle/>
          <a:p>
            <a:pPr eaLnBrk="1" hangingPunct="1"/>
            <a:endParaRPr lang="en-IN" smtClean="0">
              <a:latin typeface="Arial" pitchFamily="34" charset="0"/>
            </a:endParaRPr>
          </a:p>
        </p:txBody>
      </p:sp>
      <p:sp>
        <p:nvSpPr>
          <p:cNvPr id="131076" name="Slide Number Placeholder 3"/>
          <p:cNvSpPr>
            <a:spLocks noGrp="1"/>
          </p:cNvSpPr>
          <p:nvPr>
            <p:ph type="sldNum" sz="quarter" idx="5"/>
          </p:nvPr>
        </p:nvSpPr>
        <p:spPr>
          <a:noFill/>
        </p:spPr>
        <p:txBody>
          <a:bodyPr/>
          <a:lstStyle/>
          <a:p>
            <a:fld id="{F953CBF5-97F1-4661-9C6D-5175C6790143}" type="slidenum">
              <a:rPr lang="en-US" smtClean="0">
                <a:latin typeface="Arial" pitchFamily="34" charset="0"/>
              </a:rPr>
              <a:pPr/>
              <a:t>26</a:t>
            </a:fld>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C7615716-305F-4EBB-88DF-339DCFDC5B8B}" type="slidenum">
              <a:rPr lang="en-US" smtClean="0">
                <a:latin typeface="Arial" pitchFamily="34" charset="0"/>
              </a:rPr>
              <a:pPr/>
              <a:t>27</a:t>
            </a:fld>
            <a:endParaRPr lang="en-US" smtClean="0">
              <a:latin typeface="Arial" pitchFamily="34" charset="0"/>
            </a:endParaRPr>
          </a:p>
        </p:txBody>
      </p:sp>
      <p:sp>
        <p:nvSpPr>
          <p:cNvPr id="132099" name="Rectangle 2"/>
          <p:cNvSpPr>
            <a:spLocks noGrp="1" noRot="1" noChangeAspect="1" noChangeArrowheads="1" noTextEdit="1"/>
          </p:cNvSpPr>
          <p:nvPr>
            <p:ph type="sldImg"/>
          </p:nvPr>
        </p:nvSpPr>
        <p:spPr>
          <a:xfrm>
            <a:off x="2428875" y="514350"/>
            <a:ext cx="4286250" cy="2571750"/>
          </a:xfrm>
          <a:ln/>
        </p:spPr>
      </p:sp>
      <p:sp>
        <p:nvSpPr>
          <p:cNvPr id="132100" name="Rectangle 3"/>
          <p:cNvSpPr>
            <a:spLocks noGrp="1" noChangeArrowheads="1"/>
          </p:cNvSpPr>
          <p:nvPr>
            <p:ph type="body" idx="1"/>
          </p:nvPr>
        </p:nvSpPr>
        <p:spPr>
          <a:noFill/>
          <a:ln/>
        </p:spPr>
        <p:txBody>
          <a:bodyPr/>
          <a:lstStyle/>
          <a:p>
            <a:endParaRPr lang="en-IN"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4260856"/>
            <a:ext cx="19431000" cy="2940050"/>
          </a:xfrm>
        </p:spPr>
        <p:txBody>
          <a:bodyPr/>
          <a:lstStyle/>
          <a:p>
            <a:r>
              <a:rPr lang="en-US" smtClean="0"/>
              <a:t>Click to edit Master title style</a:t>
            </a:r>
            <a:endParaRPr lang="en-US"/>
          </a:p>
        </p:txBody>
      </p:sp>
      <p:sp>
        <p:nvSpPr>
          <p:cNvPr id="3" name="Subtitle 2"/>
          <p:cNvSpPr>
            <a:spLocks noGrp="1"/>
          </p:cNvSpPr>
          <p:nvPr>
            <p:ph type="subTitle" idx="1"/>
          </p:nvPr>
        </p:nvSpPr>
        <p:spPr>
          <a:xfrm>
            <a:off x="3429000" y="7772400"/>
            <a:ext cx="16002000" cy="3505200"/>
          </a:xfrm>
        </p:spPr>
        <p:txBody>
          <a:bodyPr/>
          <a:lstStyle>
            <a:lvl1pPr marL="0" indent="0" algn="ctr">
              <a:buNone/>
              <a:defRPr>
                <a:solidFill>
                  <a:schemeClr val="tx1">
                    <a:tint val="75000"/>
                  </a:schemeClr>
                </a:solidFill>
              </a:defRPr>
            </a:lvl1pPr>
            <a:lvl2pPr marL="822623" indent="0" algn="ctr">
              <a:buNone/>
              <a:defRPr>
                <a:solidFill>
                  <a:schemeClr val="tx1">
                    <a:tint val="75000"/>
                  </a:schemeClr>
                </a:solidFill>
              </a:defRPr>
            </a:lvl2pPr>
            <a:lvl3pPr marL="1645246" indent="0" algn="ctr">
              <a:buNone/>
              <a:defRPr>
                <a:solidFill>
                  <a:schemeClr val="tx1">
                    <a:tint val="75000"/>
                  </a:schemeClr>
                </a:solidFill>
              </a:defRPr>
            </a:lvl3pPr>
            <a:lvl4pPr marL="2467869" indent="0" algn="ctr">
              <a:buNone/>
              <a:defRPr>
                <a:solidFill>
                  <a:schemeClr val="tx1">
                    <a:tint val="75000"/>
                  </a:schemeClr>
                </a:solidFill>
              </a:defRPr>
            </a:lvl4pPr>
            <a:lvl5pPr marL="3290494" indent="0" algn="ctr">
              <a:buNone/>
              <a:defRPr>
                <a:solidFill>
                  <a:schemeClr val="tx1">
                    <a:tint val="75000"/>
                  </a:schemeClr>
                </a:solidFill>
              </a:defRPr>
            </a:lvl5pPr>
            <a:lvl6pPr marL="4113117" indent="0" algn="ctr">
              <a:buNone/>
              <a:defRPr>
                <a:solidFill>
                  <a:schemeClr val="tx1">
                    <a:tint val="75000"/>
                  </a:schemeClr>
                </a:solidFill>
              </a:defRPr>
            </a:lvl6pPr>
            <a:lvl7pPr marL="4935743" indent="0" algn="ctr">
              <a:buNone/>
              <a:defRPr>
                <a:solidFill>
                  <a:schemeClr val="tx1">
                    <a:tint val="75000"/>
                  </a:schemeClr>
                </a:solidFill>
              </a:defRPr>
            </a:lvl7pPr>
            <a:lvl8pPr marL="5758366" indent="0" algn="ctr">
              <a:buNone/>
              <a:defRPr>
                <a:solidFill>
                  <a:schemeClr val="tx1">
                    <a:tint val="75000"/>
                  </a:schemeClr>
                </a:solidFill>
              </a:defRPr>
            </a:lvl8pPr>
            <a:lvl9pPr marL="658099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4332026-7E44-42C9-BF09-2E1CE624C267}" type="datetime1">
              <a:rPr lang="en-US"/>
              <a:pPr>
                <a:defRPr/>
              </a:pPr>
              <a:t>19-Apr-22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D8625AD0-5F19-4F20-ACA8-28B024629A36}" type="slidenum">
              <a:rPr lang="en-US" altLang="en-US"/>
              <a:pPr>
                <a:defRPr/>
              </a:pPr>
              <a:t>‹#›</a:t>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0505482-D264-4910-B6FF-D8E8C1FF6191}" type="datetime1">
              <a:rPr lang="en-US"/>
              <a:pPr>
                <a:defRPr/>
              </a:pPr>
              <a:t>19-Apr-22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C1B2EF4C-B443-4C05-A0C0-21A44CCE99C9}" type="slidenum">
              <a:rPr lang="en-US" altLang="en-US"/>
              <a:pPr>
                <a:defRPr/>
              </a:pPr>
              <a:t>‹#›</a:t>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5293" y="768353"/>
            <a:ext cx="7199314" cy="1638617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99408" y="768353"/>
            <a:ext cx="21224875" cy="163861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198DD22-BC6C-49CB-87B1-8F4DF0D07FAA}" type="datetime1">
              <a:rPr lang="en-US"/>
              <a:pPr>
                <a:defRPr/>
              </a:pPr>
              <a:t>19-Apr-22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D2245AF1-9E3D-4AE0-BAB8-68C3D64B12DE}" type="slidenum">
              <a:rPr lang="en-US" altLang="en-US"/>
              <a:pPr>
                <a:defRPr/>
              </a:pPr>
              <a:t>‹#›</a:t>
            </a:fld>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1" y="555636"/>
            <a:ext cx="20574000" cy="2279651"/>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1143000" y="3200406"/>
            <a:ext cx="10096500" cy="9061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11620501" y="3200407"/>
            <a:ext cx="10096500" cy="43783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11620501" y="7883529"/>
            <a:ext cx="10096500" cy="43783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2A309EF-5432-4B00-B7AA-FF74535A052A}" type="datetime1">
              <a:rPr lang="en-US"/>
              <a:pPr>
                <a:defRPr/>
              </a:pPr>
              <a:t>19-Apr-22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9F0E0715-3672-4B4D-A15D-37C7A770E750}" type="slidenum">
              <a:rPr lang="en-US" altLang="en-US"/>
              <a:pPr>
                <a:defRPr/>
              </a:pPr>
              <a:t>‹#›</a:t>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05780" y="8813806"/>
            <a:ext cx="19431000" cy="2724150"/>
          </a:xfrm>
        </p:spPr>
        <p:txBody>
          <a:bodyPr anchor="t"/>
          <a:lstStyle>
            <a:lvl1pPr algn="l">
              <a:defRPr sz="7300" b="1" cap="all"/>
            </a:lvl1pPr>
          </a:lstStyle>
          <a:p>
            <a:r>
              <a:rPr lang="en-US" smtClean="0"/>
              <a:t>Click to edit Master title style</a:t>
            </a:r>
            <a:endParaRPr lang="en-US"/>
          </a:p>
        </p:txBody>
      </p:sp>
      <p:sp>
        <p:nvSpPr>
          <p:cNvPr id="3" name="Text Placeholder 2"/>
          <p:cNvSpPr>
            <a:spLocks noGrp="1"/>
          </p:cNvSpPr>
          <p:nvPr>
            <p:ph type="body" idx="1"/>
          </p:nvPr>
        </p:nvSpPr>
        <p:spPr>
          <a:xfrm>
            <a:off x="1805780" y="5813433"/>
            <a:ext cx="19431000" cy="3000374"/>
          </a:xfrm>
        </p:spPr>
        <p:txBody>
          <a:bodyPr anchor="b"/>
          <a:lstStyle>
            <a:lvl1pPr marL="0" indent="0">
              <a:buNone/>
              <a:defRPr sz="3600">
                <a:solidFill>
                  <a:schemeClr val="tx1">
                    <a:tint val="75000"/>
                  </a:schemeClr>
                </a:solidFill>
              </a:defRPr>
            </a:lvl1pPr>
            <a:lvl2pPr marL="822623" indent="0">
              <a:buNone/>
              <a:defRPr sz="3300">
                <a:solidFill>
                  <a:schemeClr val="tx1">
                    <a:tint val="75000"/>
                  </a:schemeClr>
                </a:solidFill>
              </a:defRPr>
            </a:lvl2pPr>
            <a:lvl3pPr marL="1645246" indent="0">
              <a:buNone/>
              <a:defRPr sz="2900">
                <a:solidFill>
                  <a:schemeClr val="tx1">
                    <a:tint val="75000"/>
                  </a:schemeClr>
                </a:solidFill>
              </a:defRPr>
            </a:lvl3pPr>
            <a:lvl4pPr marL="2467869" indent="0">
              <a:buNone/>
              <a:defRPr sz="2600">
                <a:solidFill>
                  <a:schemeClr val="tx1">
                    <a:tint val="75000"/>
                  </a:schemeClr>
                </a:solidFill>
              </a:defRPr>
            </a:lvl4pPr>
            <a:lvl5pPr marL="3290494" indent="0">
              <a:buNone/>
              <a:defRPr sz="2600">
                <a:solidFill>
                  <a:schemeClr val="tx1">
                    <a:tint val="75000"/>
                  </a:schemeClr>
                </a:solidFill>
              </a:defRPr>
            </a:lvl5pPr>
            <a:lvl6pPr marL="4113117" indent="0">
              <a:buNone/>
              <a:defRPr sz="2600">
                <a:solidFill>
                  <a:schemeClr val="tx1">
                    <a:tint val="75000"/>
                  </a:schemeClr>
                </a:solidFill>
              </a:defRPr>
            </a:lvl6pPr>
            <a:lvl7pPr marL="4935743" indent="0">
              <a:buNone/>
              <a:defRPr sz="2600">
                <a:solidFill>
                  <a:schemeClr val="tx1">
                    <a:tint val="75000"/>
                  </a:schemeClr>
                </a:solidFill>
              </a:defRPr>
            </a:lvl7pPr>
            <a:lvl8pPr marL="5758366" indent="0">
              <a:buNone/>
              <a:defRPr sz="2600">
                <a:solidFill>
                  <a:schemeClr val="tx1">
                    <a:tint val="75000"/>
                  </a:schemeClr>
                </a:solidFill>
              </a:defRPr>
            </a:lvl8pPr>
            <a:lvl9pPr marL="6580990" indent="0">
              <a:buNone/>
              <a:defRPr sz="2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FC842DF-5873-4E58-B405-DD10358548BE}" type="datetime1">
              <a:rPr lang="en-US"/>
              <a:pPr>
                <a:defRPr/>
              </a:pPr>
              <a:t>19-Apr-22</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599AC99-0ADF-48D0-9CD1-087BF1C62005}" type="slidenum">
              <a:rPr lang="en-US" altLang="en-US"/>
              <a:pPr>
                <a:defRPr/>
              </a:pPr>
              <a:t>‹#›</a:t>
            </a:fld>
            <a:endParaRPr lang="en-US"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99410" y="4479926"/>
            <a:ext cx="14212095" cy="12674600"/>
          </a:xfrm>
        </p:spPr>
        <p:txBody>
          <a:bodyPr/>
          <a:lstStyle>
            <a:lvl1pPr>
              <a:defRPr sz="5000"/>
            </a:lvl1pPr>
            <a:lvl2pPr>
              <a:defRPr sz="4300"/>
            </a:lvl2pPr>
            <a:lvl3pPr>
              <a:defRPr sz="36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192503" y="4479926"/>
            <a:ext cx="14212095" cy="12674600"/>
          </a:xfrm>
        </p:spPr>
        <p:txBody>
          <a:bodyPr/>
          <a:lstStyle>
            <a:lvl1pPr>
              <a:defRPr sz="5000"/>
            </a:lvl1pPr>
            <a:lvl2pPr>
              <a:defRPr sz="4300"/>
            </a:lvl2pPr>
            <a:lvl3pPr>
              <a:defRPr sz="36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D747BDD-47FC-43E5-8179-2406230DB38B}" type="datetime1">
              <a:rPr lang="en-US"/>
              <a:pPr>
                <a:defRPr/>
              </a:pPr>
              <a:t>19-Apr-22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C6EBA11-DA31-4DFE-8539-1701AF54BFDF}" type="slidenum">
              <a:rPr lang="en-US" altLang="en-US"/>
              <a:pPr>
                <a:defRPr/>
              </a:pPr>
              <a:t>‹#›</a:t>
            </a:fld>
            <a:endParaRPr lang="en-US"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3000" y="549276"/>
            <a:ext cx="20574000" cy="228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143001" y="3070229"/>
            <a:ext cx="10100470" cy="1279524"/>
          </a:xfrm>
        </p:spPr>
        <p:txBody>
          <a:bodyPr anchor="b"/>
          <a:lstStyle>
            <a:lvl1pPr marL="0" indent="0">
              <a:buNone/>
              <a:defRPr sz="4300" b="1"/>
            </a:lvl1pPr>
            <a:lvl2pPr marL="822623" indent="0">
              <a:buNone/>
              <a:defRPr sz="3600" b="1"/>
            </a:lvl2pPr>
            <a:lvl3pPr marL="1645246" indent="0">
              <a:buNone/>
              <a:defRPr sz="3300" b="1"/>
            </a:lvl3pPr>
            <a:lvl4pPr marL="2467869" indent="0">
              <a:buNone/>
              <a:defRPr sz="2900" b="1"/>
            </a:lvl4pPr>
            <a:lvl5pPr marL="3290494" indent="0">
              <a:buNone/>
              <a:defRPr sz="2900" b="1"/>
            </a:lvl5pPr>
            <a:lvl6pPr marL="4113117" indent="0">
              <a:buNone/>
              <a:defRPr sz="2900" b="1"/>
            </a:lvl6pPr>
            <a:lvl7pPr marL="4935743" indent="0">
              <a:buNone/>
              <a:defRPr sz="2900" b="1"/>
            </a:lvl7pPr>
            <a:lvl8pPr marL="5758366" indent="0">
              <a:buNone/>
              <a:defRPr sz="2900" b="1"/>
            </a:lvl8pPr>
            <a:lvl9pPr marL="6580990" indent="0">
              <a:buNone/>
              <a:defRPr sz="2900" b="1"/>
            </a:lvl9pPr>
          </a:lstStyle>
          <a:p>
            <a:pPr lvl="0"/>
            <a:r>
              <a:rPr lang="en-US" smtClean="0"/>
              <a:t>Click to edit Master text styles</a:t>
            </a:r>
          </a:p>
        </p:txBody>
      </p:sp>
      <p:sp>
        <p:nvSpPr>
          <p:cNvPr id="4" name="Content Placeholder 3"/>
          <p:cNvSpPr>
            <a:spLocks noGrp="1"/>
          </p:cNvSpPr>
          <p:nvPr>
            <p:ph sz="half" idx="2"/>
          </p:nvPr>
        </p:nvSpPr>
        <p:spPr>
          <a:xfrm>
            <a:off x="1143001" y="4349752"/>
            <a:ext cx="10100470" cy="7902576"/>
          </a:xfrm>
        </p:spPr>
        <p:txBody>
          <a:bodyPr/>
          <a:lstStyle>
            <a:lvl1pPr>
              <a:defRPr sz="4300"/>
            </a:lvl1pPr>
            <a:lvl2pPr>
              <a:defRPr sz="3600"/>
            </a:lvl2pPr>
            <a:lvl3pPr>
              <a:defRPr sz="33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1612574" y="3070229"/>
            <a:ext cx="10104439" cy="1279524"/>
          </a:xfrm>
        </p:spPr>
        <p:txBody>
          <a:bodyPr anchor="b"/>
          <a:lstStyle>
            <a:lvl1pPr marL="0" indent="0">
              <a:buNone/>
              <a:defRPr sz="4300" b="1"/>
            </a:lvl1pPr>
            <a:lvl2pPr marL="822623" indent="0">
              <a:buNone/>
              <a:defRPr sz="3600" b="1"/>
            </a:lvl2pPr>
            <a:lvl3pPr marL="1645246" indent="0">
              <a:buNone/>
              <a:defRPr sz="3300" b="1"/>
            </a:lvl3pPr>
            <a:lvl4pPr marL="2467869" indent="0">
              <a:buNone/>
              <a:defRPr sz="2900" b="1"/>
            </a:lvl4pPr>
            <a:lvl5pPr marL="3290494" indent="0">
              <a:buNone/>
              <a:defRPr sz="2900" b="1"/>
            </a:lvl5pPr>
            <a:lvl6pPr marL="4113117" indent="0">
              <a:buNone/>
              <a:defRPr sz="2900" b="1"/>
            </a:lvl6pPr>
            <a:lvl7pPr marL="4935743" indent="0">
              <a:buNone/>
              <a:defRPr sz="2900" b="1"/>
            </a:lvl7pPr>
            <a:lvl8pPr marL="5758366" indent="0">
              <a:buNone/>
              <a:defRPr sz="2900" b="1"/>
            </a:lvl8pPr>
            <a:lvl9pPr marL="6580990" indent="0">
              <a:buNone/>
              <a:defRPr sz="2900" b="1"/>
            </a:lvl9pPr>
          </a:lstStyle>
          <a:p>
            <a:pPr lvl="0"/>
            <a:r>
              <a:rPr lang="en-US" smtClean="0"/>
              <a:t>Click to edit Master text styles</a:t>
            </a:r>
          </a:p>
        </p:txBody>
      </p:sp>
      <p:sp>
        <p:nvSpPr>
          <p:cNvPr id="6" name="Content Placeholder 5"/>
          <p:cNvSpPr>
            <a:spLocks noGrp="1"/>
          </p:cNvSpPr>
          <p:nvPr>
            <p:ph sz="quarter" idx="4"/>
          </p:nvPr>
        </p:nvSpPr>
        <p:spPr>
          <a:xfrm>
            <a:off x="11612574" y="4349752"/>
            <a:ext cx="10104439" cy="7902576"/>
          </a:xfrm>
        </p:spPr>
        <p:txBody>
          <a:bodyPr/>
          <a:lstStyle>
            <a:lvl1pPr>
              <a:defRPr sz="4300"/>
            </a:lvl1pPr>
            <a:lvl2pPr>
              <a:defRPr sz="3600"/>
            </a:lvl2pPr>
            <a:lvl3pPr>
              <a:defRPr sz="33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F420C91-7E19-4F58-9132-CE1CBF60D537}" type="datetime1">
              <a:rPr lang="en-US"/>
              <a:pPr>
                <a:defRPr/>
              </a:pPr>
              <a:t>19-Apr-22</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F1496E39-E999-4323-8077-A6218F4BF2C3}" type="slidenum">
              <a:rPr lang="en-US" altLang="en-US"/>
              <a:pPr>
                <a:defRPr/>
              </a:pPr>
              <a:t>‹#›</a:t>
            </a:fld>
            <a:endParaRPr lang="en-US"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A411680-F434-4964-BD54-3541519517CD}" type="datetime1">
              <a:rPr lang="en-US"/>
              <a:pPr>
                <a:defRPr/>
              </a:pPr>
              <a:t>19-Apr-22</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464293F6-9E36-409F-B9F8-8A71661D910C}" type="slidenum">
              <a:rPr lang="en-US" altLang="en-US"/>
              <a:pPr>
                <a:defRPr/>
              </a:pPr>
              <a:t>‹#›</a:t>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E365E75-79EB-40AF-8928-E7B9587AA028}" type="datetime1">
              <a:rPr lang="en-US"/>
              <a:pPr>
                <a:defRPr/>
              </a:pPr>
              <a:t>19-Apr-22</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E3F438C8-2507-4016-AE6C-1777A27E6147}" type="slidenum">
              <a:rPr lang="en-US" altLang="en-US"/>
              <a:pPr>
                <a:defRPr/>
              </a:pPr>
              <a:t>‹#›</a:t>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5" name="Rounded Rectangle 4"/>
          <p:cNvSpPr/>
          <p:nvPr userDrawn="1"/>
        </p:nvSpPr>
        <p:spPr>
          <a:xfrm>
            <a:off x="158751" y="140893"/>
            <a:ext cx="22533680" cy="13384609"/>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57082" tIns="78542" rIns="157082" bIns="78542" anchor="ctr"/>
          <a:lstStyle/>
          <a:p>
            <a:pPr algn="ctr">
              <a:defRPr/>
            </a:pPr>
            <a:endParaRPr lang="en-US"/>
          </a:p>
        </p:txBody>
      </p:sp>
      <p:sp>
        <p:nvSpPr>
          <p:cNvPr id="2" name="Title 1"/>
          <p:cNvSpPr>
            <a:spLocks noGrp="1"/>
          </p:cNvSpPr>
          <p:nvPr>
            <p:ph type="title"/>
          </p:nvPr>
        </p:nvSpPr>
        <p:spPr>
          <a:xfrm>
            <a:off x="1143005" y="546100"/>
            <a:ext cx="7520783" cy="2324100"/>
          </a:xfrm>
        </p:spPr>
        <p:txBody>
          <a:bodyPr anchor="b"/>
          <a:lstStyle>
            <a:lvl1pPr algn="l">
              <a:defRPr sz="3600" b="1"/>
            </a:lvl1pPr>
          </a:lstStyle>
          <a:p>
            <a:r>
              <a:rPr lang="en-US" smtClean="0"/>
              <a:t>Click to edit Master title style</a:t>
            </a:r>
            <a:endParaRPr lang="en-US"/>
          </a:p>
        </p:txBody>
      </p:sp>
      <p:sp>
        <p:nvSpPr>
          <p:cNvPr id="3" name="Content Placeholder 2"/>
          <p:cNvSpPr>
            <a:spLocks noGrp="1"/>
          </p:cNvSpPr>
          <p:nvPr>
            <p:ph idx="1"/>
          </p:nvPr>
        </p:nvSpPr>
        <p:spPr>
          <a:xfrm>
            <a:off x="8937626" y="546107"/>
            <a:ext cx="12779375" cy="11706226"/>
          </a:xfrm>
        </p:spPr>
        <p:txBody>
          <a:bodyPr/>
          <a:lstStyle>
            <a:lvl1pPr>
              <a:defRPr sz="5900"/>
            </a:lvl1pPr>
            <a:lvl2pPr>
              <a:defRPr sz="5000"/>
            </a:lvl2pPr>
            <a:lvl3pPr>
              <a:defRPr sz="43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43005" y="2870207"/>
            <a:ext cx="7520783" cy="9382126"/>
          </a:xfrm>
        </p:spPr>
        <p:txBody>
          <a:bodyPr/>
          <a:lstStyle>
            <a:lvl1pPr marL="0" indent="0">
              <a:buNone/>
              <a:defRPr sz="2600"/>
            </a:lvl1pPr>
            <a:lvl2pPr marL="822623" indent="0">
              <a:buNone/>
              <a:defRPr sz="2300"/>
            </a:lvl2pPr>
            <a:lvl3pPr marL="1645246" indent="0">
              <a:buNone/>
              <a:defRPr sz="1700"/>
            </a:lvl3pPr>
            <a:lvl4pPr marL="2467869" indent="0">
              <a:buNone/>
              <a:defRPr sz="1600"/>
            </a:lvl4pPr>
            <a:lvl5pPr marL="3290494" indent="0">
              <a:buNone/>
              <a:defRPr sz="1600"/>
            </a:lvl5pPr>
            <a:lvl6pPr marL="4113117" indent="0">
              <a:buNone/>
              <a:defRPr sz="1600"/>
            </a:lvl6pPr>
            <a:lvl7pPr marL="4935743" indent="0">
              <a:buNone/>
              <a:defRPr sz="1600"/>
            </a:lvl7pPr>
            <a:lvl8pPr marL="5758366" indent="0">
              <a:buNone/>
              <a:defRPr sz="1600"/>
            </a:lvl8pPr>
            <a:lvl9pPr marL="6580990" indent="0">
              <a:buNone/>
              <a:defRPr sz="16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fld id="{71567CAD-0FDC-4FF4-8944-FFCA5DE58BEE}" type="datetime1">
              <a:rPr lang="en-US"/>
              <a:pPr>
                <a:defRPr/>
              </a:pPr>
              <a:t>19-Apr-22</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030A5266-6793-4193-93FB-60376B9404B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0720" y="9601203"/>
            <a:ext cx="13716000" cy="1133476"/>
          </a:xfrm>
        </p:spPr>
        <p:txBody>
          <a:bodyPr anchor="b"/>
          <a:lstStyle>
            <a:lvl1pPr algn="l">
              <a:defRPr sz="3600" b="1"/>
            </a:lvl1pPr>
          </a:lstStyle>
          <a:p>
            <a:r>
              <a:rPr lang="en-US" smtClean="0"/>
              <a:t>Click to edit Master title style</a:t>
            </a:r>
            <a:endParaRPr lang="en-US"/>
          </a:p>
        </p:txBody>
      </p:sp>
      <p:sp>
        <p:nvSpPr>
          <p:cNvPr id="3" name="Picture Placeholder 2"/>
          <p:cNvSpPr>
            <a:spLocks noGrp="1"/>
          </p:cNvSpPr>
          <p:nvPr>
            <p:ph type="pic" idx="1"/>
          </p:nvPr>
        </p:nvSpPr>
        <p:spPr>
          <a:xfrm>
            <a:off x="4480720" y="1225550"/>
            <a:ext cx="13716000" cy="8229600"/>
          </a:xfrm>
        </p:spPr>
        <p:txBody>
          <a:bodyPr rtlCol="0">
            <a:normAutofit/>
          </a:bodyPr>
          <a:lstStyle>
            <a:lvl1pPr marL="0" indent="0">
              <a:buNone/>
              <a:defRPr sz="5900"/>
            </a:lvl1pPr>
            <a:lvl2pPr marL="822623" indent="0">
              <a:buNone/>
              <a:defRPr sz="5000"/>
            </a:lvl2pPr>
            <a:lvl3pPr marL="1645246" indent="0">
              <a:buNone/>
              <a:defRPr sz="4300"/>
            </a:lvl3pPr>
            <a:lvl4pPr marL="2467869" indent="0">
              <a:buNone/>
              <a:defRPr sz="3600"/>
            </a:lvl4pPr>
            <a:lvl5pPr marL="3290494" indent="0">
              <a:buNone/>
              <a:defRPr sz="3600"/>
            </a:lvl5pPr>
            <a:lvl6pPr marL="4113117" indent="0">
              <a:buNone/>
              <a:defRPr sz="3600"/>
            </a:lvl6pPr>
            <a:lvl7pPr marL="4935743" indent="0">
              <a:buNone/>
              <a:defRPr sz="3600"/>
            </a:lvl7pPr>
            <a:lvl8pPr marL="5758366" indent="0">
              <a:buNone/>
              <a:defRPr sz="3600"/>
            </a:lvl8pPr>
            <a:lvl9pPr marL="6580990" indent="0">
              <a:buNone/>
              <a:defRPr sz="3600"/>
            </a:lvl9pPr>
          </a:lstStyle>
          <a:p>
            <a:pPr lvl="0"/>
            <a:endParaRPr lang="en-US" noProof="0" smtClean="0"/>
          </a:p>
        </p:txBody>
      </p:sp>
      <p:sp>
        <p:nvSpPr>
          <p:cNvPr id="4" name="Text Placeholder 3"/>
          <p:cNvSpPr>
            <a:spLocks noGrp="1"/>
          </p:cNvSpPr>
          <p:nvPr>
            <p:ph type="body" sz="half" idx="2"/>
          </p:nvPr>
        </p:nvSpPr>
        <p:spPr>
          <a:xfrm>
            <a:off x="4480720" y="10734679"/>
            <a:ext cx="13716000" cy="1609724"/>
          </a:xfrm>
        </p:spPr>
        <p:txBody>
          <a:bodyPr/>
          <a:lstStyle>
            <a:lvl1pPr marL="0" indent="0">
              <a:buNone/>
              <a:defRPr sz="2600"/>
            </a:lvl1pPr>
            <a:lvl2pPr marL="822623" indent="0">
              <a:buNone/>
              <a:defRPr sz="2300"/>
            </a:lvl2pPr>
            <a:lvl3pPr marL="1645246" indent="0">
              <a:buNone/>
              <a:defRPr sz="1700"/>
            </a:lvl3pPr>
            <a:lvl4pPr marL="2467869" indent="0">
              <a:buNone/>
              <a:defRPr sz="1600"/>
            </a:lvl4pPr>
            <a:lvl5pPr marL="3290494" indent="0">
              <a:buNone/>
              <a:defRPr sz="1600"/>
            </a:lvl5pPr>
            <a:lvl6pPr marL="4113117" indent="0">
              <a:buNone/>
              <a:defRPr sz="1600"/>
            </a:lvl6pPr>
            <a:lvl7pPr marL="4935743" indent="0">
              <a:buNone/>
              <a:defRPr sz="1600"/>
            </a:lvl7pPr>
            <a:lvl8pPr marL="5758366" indent="0">
              <a:buNone/>
              <a:defRPr sz="1600"/>
            </a:lvl8pPr>
            <a:lvl9pPr marL="6580990" indent="0">
              <a:buNone/>
              <a:defRPr sz="16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7B0F872-59F8-4775-8F37-3E723F34E07F}" type="datetime1">
              <a:rPr lang="en-US"/>
              <a:pPr>
                <a:defRPr/>
              </a:pPr>
              <a:t>19-Apr-22</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0D587065-C7FF-46AC-AE18-BC0BFF10D5EF}" type="slidenum">
              <a:rPr lang="en-US" altLang="en-US"/>
              <a:pPr>
                <a:defRPr/>
              </a:pPr>
              <a:t>‹#›</a:t>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srcRect/>
          <a:tile tx="0" ty="0" sx="100000" sy="100000" flip="none" algn="tl"/>
        </a:blip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1142122" y="549673"/>
            <a:ext cx="20575764" cy="2286000"/>
          </a:xfrm>
          <a:prstGeom prst="rect">
            <a:avLst/>
          </a:prstGeom>
          <a:noFill/>
          <a:ln w="9525">
            <a:noFill/>
            <a:miter lim="800000"/>
            <a:headEnd/>
            <a:tailEnd/>
          </a:ln>
        </p:spPr>
        <p:txBody>
          <a:bodyPr vert="horz" wrap="square" lIns="164523" tIns="82263" rIns="164523" bIns="82263" numCol="1" anchor="ctr"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1142122" y="3200802"/>
            <a:ext cx="20575764" cy="9052719"/>
          </a:xfrm>
          <a:prstGeom prst="rect">
            <a:avLst/>
          </a:prstGeom>
          <a:noFill/>
          <a:ln w="9525">
            <a:noFill/>
            <a:miter lim="800000"/>
            <a:headEnd/>
            <a:tailEnd/>
          </a:ln>
        </p:spPr>
        <p:txBody>
          <a:bodyPr vert="horz" wrap="square" lIns="164523" tIns="82263" rIns="164523" bIns="8226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1142119" y="12713893"/>
            <a:ext cx="5335764" cy="730250"/>
          </a:xfrm>
          <a:prstGeom prst="rect">
            <a:avLst/>
          </a:prstGeom>
        </p:spPr>
        <p:txBody>
          <a:bodyPr vert="horz" lIns="164523" tIns="82263" rIns="164523" bIns="82263" rtlCol="0" anchor="ctr"/>
          <a:lstStyle>
            <a:lvl1pPr algn="l">
              <a:defRPr sz="2300" smtClean="0">
                <a:solidFill>
                  <a:schemeClr val="tx1">
                    <a:tint val="75000"/>
                  </a:schemeClr>
                </a:solidFill>
                <a:latin typeface="Arial" charset="0"/>
              </a:defRPr>
            </a:lvl1pPr>
          </a:lstStyle>
          <a:p>
            <a:pPr>
              <a:defRPr/>
            </a:pPr>
            <a:fld id="{16803F36-C683-44A7-A0BB-54D868782967}" type="datetime1">
              <a:rPr lang="en-US"/>
              <a:pPr>
                <a:defRPr/>
              </a:pPr>
              <a:t>19-Apr-22</a:t>
            </a:fld>
            <a:endParaRPr lang="en-US" altLang="en-US"/>
          </a:p>
        </p:txBody>
      </p:sp>
      <p:sp>
        <p:nvSpPr>
          <p:cNvPr id="5" name="Footer Placeholder 4"/>
          <p:cNvSpPr>
            <a:spLocks noGrp="1"/>
          </p:cNvSpPr>
          <p:nvPr>
            <p:ph type="ftr" sz="quarter" idx="3"/>
          </p:nvPr>
        </p:nvSpPr>
        <p:spPr>
          <a:xfrm>
            <a:off x="7809622" y="12713893"/>
            <a:ext cx="7240764" cy="730250"/>
          </a:xfrm>
          <a:prstGeom prst="rect">
            <a:avLst/>
          </a:prstGeom>
        </p:spPr>
        <p:txBody>
          <a:bodyPr vert="horz" lIns="164523" tIns="82263" rIns="164523" bIns="82263" rtlCol="0" anchor="ctr"/>
          <a:lstStyle>
            <a:lvl1pPr algn="ctr">
              <a:defRPr sz="2300" dirty="0">
                <a:solidFill>
                  <a:schemeClr val="tx1">
                    <a:tint val="75000"/>
                  </a:schemeClr>
                </a:solidFill>
                <a:latin typeface="Arial" charset="0"/>
              </a:defRPr>
            </a:lvl1pPr>
          </a:lstStyle>
          <a:p>
            <a:pPr>
              <a:defRPr/>
            </a:pPr>
            <a:endParaRPr lang="en-US" altLang="en-US"/>
          </a:p>
        </p:txBody>
      </p:sp>
      <p:sp>
        <p:nvSpPr>
          <p:cNvPr id="6" name="Slide Number Placeholder 5"/>
          <p:cNvSpPr>
            <a:spLocks noGrp="1"/>
          </p:cNvSpPr>
          <p:nvPr>
            <p:ph type="sldNum" sz="quarter" idx="4"/>
          </p:nvPr>
        </p:nvSpPr>
        <p:spPr>
          <a:xfrm>
            <a:off x="16382122" y="12713893"/>
            <a:ext cx="5335764" cy="730250"/>
          </a:xfrm>
          <a:prstGeom prst="rect">
            <a:avLst/>
          </a:prstGeom>
        </p:spPr>
        <p:txBody>
          <a:bodyPr vert="horz" lIns="164523" tIns="82263" rIns="164523" bIns="82263" rtlCol="0" anchor="ctr"/>
          <a:lstStyle>
            <a:lvl1pPr algn="r">
              <a:defRPr sz="2300">
                <a:solidFill>
                  <a:schemeClr val="tx1">
                    <a:tint val="75000"/>
                  </a:schemeClr>
                </a:solidFill>
                <a:latin typeface="Arial" charset="0"/>
              </a:defRPr>
            </a:lvl1pPr>
          </a:lstStyle>
          <a:p>
            <a:pPr>
              <a:defRPr/>
            </a:pPr>
            <a:fld id="{21E490E5-7172-4F7A-AF4D-4BA6A75C2E39}"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102" r:id="rId8"/>
    <p:sldLayoutId id="2147484099" r:id="rId9"/>
    <p:sldLayoutId id="2147484100" r:id="rId10"/>
    <p:sldLayoutId id="2147484101" r:id="rId11"/>
    <p:sldLayoutId id="2147484103" r:id="rId12"/>
  </p:sldLayoutIdLst>
  <p:hf sldNum="0" hdr="0" ftr="0" dt="0"/>
  <p:txStyles>
    <p:titleStyle>
      <a:lvl1pPr algn="ctr" defTabSz="1644433" rtl="0" eaLnBrk="0" fontAlgn="base" hangingPunct="0">
        <a:spcBef>
          <a:spcPct val="0"/>
        </a:spcBef>
        <a:spcAft>
          <a:spcPct val="0"/>
        </a:spcAft>
        <a:defRPr sz="8000" kern="1200">
          <a:solidFill>
            <a:schemeClr val="tx1"/>
          </a:solidFill>
          <a:latin typeface="+mj-lt"/>
          <a:ea typeface="+mj-ea"/>
          <a:cs typeface="+mj-cs"/>
        </a:defRPr>
      </a:lvl1pPr>
      <a:lvl2pPr algn="ctr" defTabSz="1644433" rtl="0" eaLnBrk="0" fontAlgn="base" hangingPunct="0">
        <a:spcBef>
          <a:spcPct val="0"/>
        </a:spcBef>
        <a:spcAft>
          <a:spcPct val="0"/>
        </a:spcAft>
        <a:defRPr sz="8000">
          <a:solidFill>
            <a:schemeClr val="tx1"/>
          </a:solidFill>
          <a:latin typeface="Calibri" pitchFamily="34" charset="0"/>
        </a:defRPr>
      </a:lvl2pPr>
      <a:lvl3pPr algn="ctr" defTabSz="1644433" rtl="0" eaLnBrk="0" fontAlgn="base" hangingPunct="0">
        <a:spcBef>
          <a:spcPct val="0"/>
        </a:spcBef>
        <a:spcAft>
          <a:spcPct val="0"/>
        </a:spcAft>
        <a:defRPr sz="8000">
          <a:solidFill>
            <a:schemeClr val="tx1"/>
          </a:solidFill>
          <a:latin typeface="Calibri" pitchFamily="34" charset="0"/>
        </a:defRPr>
      </a:lvl3pPr>
      <a:lvl4pPr algn="ctr" defTabSz="1644433" rtl="0" eaLnBrk="0" fontAlgn="base" hangingPunct="0">
        <a:spcBef>
          <a:spcPct val="0"/>
        </a:spcBef>
        <a:spcAft>
          <a:spcPct val="0"/>
        </a:spcAft>
        <a:defRPr sz="8000">
          <a:solidFill>
            <a:schemeClr val="tx1"/>
          </a:solidFill>
          <a:latin typeface="Calibri" pitchFamily="34" charset="0"/>
        </a:defRPr>
      </a:lvl4pPr>
      <a:lvl5pPr algn="ctr" defTabSz="1644433" rtl="0" eaLnBrk="0" fontAlgn="base" hangingPunct="0">
        <a:spcBef>
          <a:spcPct val="0"/>
        </a:spcBef>
        <a:spcAft>
          <a:spcPct val="0"/>
        </a:spcAft>
        <a:defRPr sz="8000">
          <a:solidFill>
            <a:schemeClr val="tx1"/>
          </a:solidFill>
          <a:latin typeface="Calibri" pitchFamily="34" charset="0"/>
        </a:defRPr>
      </a:lvl5pPr>
      <a:lvl6pPr marL="587729" algn="ctr" defTabSz="1644826" rtl="0" fontAlgn="base">
        <a:spcBef>
          <a:spcPct val="0"/>
        </a:spcBef>
        <a:spcAft>
          <a:spcPct val="0"/>
        </a:spcAft>
        <a:defRPr sz="8000">
          <a:solidFill>
            <a:schemeClr val="tx1"/>
          </a:solidFill>
          <a:latin typeface="Calibri" pitchFamily="34" charset="0"/>
        </a:defRPr>
      </a:lvl6pPr>
      <a:lvl7pPr marL="1175460" algn="ctr" defTabSz="1644826" rtl="0" fontAlgn="base">
        <a:spcBef>
          <a:spcPct val="0"/>
        </a:spcBef>
        <a:spcAft>
          <a:spcPct val="0"/>
        </a:spcAft>
        <a:defRPr sz="8000">
          <a:solidFill>
            <a:schemeClr val="tx1"/>
          </a:solidFill>
          <a:latin typeface="Calibri" pitchFamily="34" charset="0"/>
        </a:defRPr>
      </a:lvl7pPr>
      <a:lvl8pPr marL="1763188" algn="ctr" defTabSz="1644826" rtl="0" fontAlgn="base">
        <a:spcBef>
          <a:spcPct val="0"/>
        </a:spcBef>
        <a:spcAft>
          <a:spcPct val="0"/>
        </a:spcAft>
        <a:defRPr sz="8000">
          <a:solidFill>
            <a:schemeClr val="tx1"/>
          </a:solidFill>
          <a:latin typeface="Calibri" pitchFamily="34" charset="0"/>
        </a:defRPr>
      </a:lvl8pPr>
      <a:lvl9pPr marL="2350918" algn="ctr" defTabSz="1644826" rtl="0" fontAlgn="base">
        <a:spcBef>
          <a:spcPct val="0"/>
        </a:spcBef>
        <a:spcAft>
          <a:spcPct val="0"/>
        </a:spcAft>
        <a:defRPr sz="8000">
          <a:solidFill>
            <a:schemeClr val="tx1"/>
          </a:solidFill>
          <a:latin typeface="Calibri" pitchFamily="34" charset="0"/>
        </a:defRPr>
      </a:lvl9pPr>
    </p:titleStyle>
    <p:bodyStyle>
      <a:lvl1pPr marL="614811" indent="-614811" algn="l" defTabSz="1644433" rtl="0" eaLnBrk="0" fontAlgn="base" hangingPunct="0">
        <a:spcBef>
          <a:spcPct val="20000"/>
        </a:spcBef>
        <a:spcAft>
          <a:spcPct val="0"/>
        </a:spcAft>
        <a:buFont typeface="Arial" pitchFamily="34" charset="0"/>
        <a:buChar char="•"/>
        <a:defRPr sz="5900" kern="1200">
          <a:solidFill>
            <a:schemeClr val="tx1"/>
          </a:solidFill>
          <a:latin typeface="+mn-lt"/>
          <a:ea typeface="+mn-ea"/>
          <a:cs typeface="+mn-cs"/>
        </a:defRPr>
      </a:lvl1pPr>
      <a:lvl2pPr marL="1335178" indent="-511107" algn="l" defTabSz="1644433" rtl="0" eaLnBrk="0" fontAlgn="base" hangingPunct="0">
        <a:spcBef>
          <a:spcPct val="20000"/>
        </a:spcBef>
        <a:spcAft>
          <a:spcPct val="0"/>
        </a:spcAft>
        <a:buFont typeface="Arial" pitchFamily="34" charset="0"/>
        <a:buChar char="–"/>
        <a:defRPr sz="5000" kern="1200">
          <a:solidFill>
            <a:schemeClr val="tx1"/>
          </a:solidFill>
          <a:latin typeface="+mn-lt"/>
          <a:ea typeface="+mn-ea"/>
          <a:cs typeface="+mn-cs"/>
        </a:defRPr>
      </a:lvl2pPr>
      <a:lvl3pPr marL="2053690" indent="-409257" algn="l" defTabSz="1644433" rtl="0" eaLnBrk="0" fontAlgn="base" hangingPunct="0">
        <a:spcBef>
          <a:spcPct val="20000"/>
        </a:spcBef>
        <a:spcAft>
          <a:spcPct val="0"/>
        </a:spcAft>
        <a:buFont typeface="Arial" pitchFamily="34" charset="0"/>
        <a:buChar char="•"/>
        <a:defRPr sz="4300" kern="1200">
          <a:solidFill>
            <a:schemeClr val="tx1"/>
          </a:solidFill>
          <a:latin typeface="+mn-lt"/>
          <a:ea typeface="+mn-ea"/>
          <a:cs typeface="+mn-cs"/>
        </a:defRPr>
      </a:lvl3pPr>
      <a:lvl4pPr marL="2875908" indent="-409257" algn="l" defTabSz="1644433" rtl="0" eaLnBrk="0" fontAlgn="base" hangingPunct="0">
        <a:spcBef>
          <a:spcPct val="20000"/>
        </a:spcBef>
        <a:spcAft>
          <a:spcPct val="0"/>
        </a:spcAft>
        <a:buFont typeface="Arial" pitchFamily="34" charset="0"/>
        <a:buChar char="–"/>
        <a:defRPr sz="3600" kern="1200">
          <a:solidFill>
            <a:schemeClr val="tx1"/>
          </a:solidFill>
          <a:latin typeface="+mn-lt"/>
          <a:ea typeface="+mn-ea"/>
          <a:cs typeface="+mn-cs"/>
        </a:defRPr>
      </a:lvl4pPr>
      <a:lvl5pPr marL="3698124" indent="-409257" algn="l" defTabSz="1644433" rtl="0" eaLnBrk="0" fontAlgn="base" hangingPunct="0">
        <a:spcBef>
          <a:spcPct val="20000"/>
        </a:spcBef>
        <a:spcAft>
          <a:spcPct val="0"/>
        </a:spcAft>
        <a:buFont typeface="Arial" pitchFamily="34" charset="0"/>
        <a:buChar char="»"/>
        <a:defRPr sz="3600" kern="1200">
          <a:solidFill>
            <a:schemeClr val="tx1"/>
          </a:solidFill>
          <a:latin typeface="+mn-lt"/>
          <a:ea typeface="+mn-ea"/>
          <a:cs typeface="+mn-cs"/>
        </a:defRPr>
      </a:lvl5pPr>
      <a:lvl6pPr marL="4524429" indent="-411311" algn="l" defTabSz="1645246"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47053" indent="-411311" algn="l" defTabSz="1645246"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69680" indent="-411311" algn="l" defTabSz="1645246"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92302" indent="-411311" algn="l" defTabSz="1645246"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45246" rtl="0" eaLnBrk="1" latinLnBrk="0" hangingPunct="1">
        <a:defRPr sz="3300" kern="1200">
          <a:solidFill>
            <a:schemeClr val="tx1"/>
          </a:solidFill>
          <a:latin typeface="+mn-lt"/>
          <a:ea typeface="+mn-ea"/>
          <a:cs typeface="+mn-cs"/>
        </a:defRPr>
      </a:lvl1pPr>
      <a:lvl2pPr marL="822623" algn="l" defTabSz="1645246" rtl="0" eaLnBrk="1" latinLnBrk="0" hangingPunct="1">
        <a:defRPr sz="3300" kern="1200">
          <a:solidFill>
            <a:schemeClr val="tx1"/>
          </a:solidFill>
          <a:latin typeface="+mn-lt"/>
          <a:ea typeface="+mn-ea"/>
          <a:cs typeface="+mn-cs"/>
        </a:defRPr>
      </a:lvl2pPr>
      <a:lvl3pPr marL="1645246" algn="l" defTabSz="1645246" rtl="0" eaLnBrk="1" latinLnBrk="0" hangingPunct="1">
        <a:defRPr sz="3300" kern="1200">
          <a:solidFill>
            <a:schemeClr val="tx1"/>
          </a:solidFill>
          <a:latin typeface="+mn-lt"/>
          <a:ea typeface="+mn-ea"/>
          <a:cs typeface="+mn-cs"/>
        </a:defRPr>
      </a:lvl3pPr>
      <a:lvl4pPr marL="2467869" algn="l" defTabSz="1645246" rtl="0" eaLnBrk="1" latinLnBrk="0" hangingPunct="1">
        <a:defRPr sz="3300" kern="1200">
          <a:solidFill>
            <a:schemeClr val="tx1"/>
          </a:solidFill>
          <a:latin typeface="+mn-lt"/>
          <a:ea typeface="+mn-ea"/>
          <a:cs typeface="+mn-cs"/>
        </a:defRPr>
      </a:lvl4pPr>
      <a:lvl5pPr marL="3290494" algn="l" defTabSz="1645246" rtl="0" eaLnBrk="1" latinLnBrk="0" hangingPunct="1">
        <a:defRPr sz="3300" kern="1200">
          <a:solidFill>
            <a:schemeClr val="tx1"/>
          </a:solidFill>
          <a:latin typeface="+mn-lt"/>
          <a:ea typeface="+mn-ea"/>
          <a:cs typeface="+mn-cs"/>
        </a:defRPr>
      </a:lvl5pPr>
      <a:lvl6pPr marL="4113117" algn="l" defTabSz="1645246" rtl="0" eaLnBrk="1" latinLnBrk="0" hangingPunct="1">
        <a:defRPr sz="3300" kern="1200">
          <a:solidFill>
            <a:schemeClr val="tx1"/>
          </a:solidFill>
          <a:latin typeface="+mn-lt"/>
          <a:ea typeface="+mn-ea"/>
          <a:cs typeface="+mn-cs"/>
        </a:defRPr>
      </a:lvl6pPr>
      <a:lvl7pPr marL="4935743" algn="l" defTabSz="1645246" rtl="0" eaLnBrk="1" latinLnBrk="0" hangingPunct="1">
        <a:defRPr sz="3300" kern="1200">
          <a:solidFill>
            <a:schemeClr val="tx1"/>
          </a:solidFill>
          <a:latin typeface="+mn-lt"/>
          <a:ea typeface="+mn-ea"/>
          <a:cs typeface="+mn-cs"/>
        </a:defRPr>
      </a:lvl7pPr>
      <a:lvl8pPr marL="5758366" algn="l" defTabSz="1645246" rtl="0" eaLnBrk="1" latinLnBrk="0" hangingPunct="1">
        <a:defRPr sz="3300" kern="1200">
          <a:solidFill>
            <a:schemeClr val="tx1"/>
          </a:solidFill>
          <a:latin typeface="+mn-lt"/>
          <a:ea typeface="+mn-ea"/>
          <a:cs typeface="+mn-cs"/>
        </a:defRPr>
      </a:lvl8pPr>
      <a:lvl9pPr marL="6580990" algn="l" defTabSz="1645246" rtl="0" eaLnBrk="1" latinLnBrk="0" hangingPunct="1">
        <a:defRPr sz="3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0.png"/><Relationship Id="rId4" Type="http://schemas.openxmlformats.org/officeDocument/2006/relationships/image" Target="../media/image79.jpe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Box 4"/>
          <p:cNvSpPr txBox="1">
            <a:spLocks noChangeArrowheads="1"/>
          </p:cNvSpPr>
          <p:nvPr/>
        </p:nvSpPr>
        <p:spPr bwMode="auto">
          <a:xfrm>
            <a:off x="2667000" y="4495800"/>
            <a:ext cx="17008299" cy="2528498"/>
          </a:xfrm>
          <a:prstGeom prst="rect">
            <a:avLst/>
          </a:prstGeom>
          <a:noFill/>
          <a:ln w="9525">
            <a:noFill/>
            <a:miter lim="800000"/>
            <a:headEnd/>
            <a:tailEnd/>
          </a:ln>
        </p:spPr>
        <p:txBody>
          <a:bodyPr lIns="157082" tIns="78542" rIns="157082" bIns="78542">
            <a:spAutoFit/>
          </a:bodyPr>
          <a:lstStyle/>
          <a:p>
            <a:pPr marL="0" lvl="1" indent="0" algn="ctr"/>
            <a:r>
              <a:rPr lang="en-US" sz="7700" b="1" u="sng" dirty="0" smtClean="0">
                <a:solidFill>
                  <a:srgbClr val="FF0000"/>
                </a:solidFill>
                <a:latin typeface="Comic Sans MS" pitchFamily="66" charset="0"/>
                <a:cs typeface="Times New Roman" pitchFamily="18" charset="0"/>
              </a:rPr>
              <a:t>Introduction </a:t>
            </a:r>
            <a:r>
              <a:rPr lang="en-US" sz="7700" b="1" u="sng" dirty="0">
                <a:solidFill>
                  <a:srgbClr val="FF0000"/>
                </a:solidFill>
                <a:latin typeface="Comic Sans MS" pitchFamily="66" charset="0"/>
                <a:cs typeface="Times New Roman" pitchFamily="18" charset="0"/>
              </a:rPr>
              <a:t>to Sensors &amp; </a:t>
            </a:r>
            <a:r>
              <a:rPr lang="en-US" sz="7700" b="1" u="sng" dirty="0" smtClean="0">
                <a:solidFill>
                  <a:srgbClr val="FF0000"/>
                </a:solidFill>
                <a:latin typeface="Comic Sans MS" pitchFamily="66" charset="0"/>
                <a:cs typeface="Times New Roman" pitchFamily="18" charset="0"/>
              </a:rPr>
              <a:t>Actuators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868338" y="571501"/>
            <a:ext cx="12594166" cy="161925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IN" b="1" i="1" dirty="0" smtClean="0">
                <a:solidFill>
                  <a:srgbClr val="FF0000"/>
                </a:solidFill>
                <a:latin typeface="Bookman Old Style" pitchFamily="18" charset="0"/>
                <a:cs typeface="Times New Roman" pitchFamily="18" charset="0"/>
              </a:rPr>
              <a:t>1.Position Sensors</a:t>
            </a:r>
          </a:p>
        </p:txBody>
      </p:sp>
      <p:sp>
        <p:nvSpPr>
          <p:cNvPr id="34819" name="Content Placeholder 2"/>
          <p:cNvSpPr>
            <a:spLocks noGrp="1"/>
          </p:cNvSpPr>
          <p:nvPr>
            <p:ph idx="1"/>
          </p:nvPr>
        </p:nvSpPr>
        <p:spPr>
          <a:xfrm>
            <a:off x="1331740" y="2744391"/>
            <a:ext cx="19433646" cy="9144000"/>
          </a:xfrm>
        </p:spPr>
        <p:txBody>
          <a:bodyPr rtlCol="0">
            <a:normAutofit/>
          </a:bodyPr>
          <a:lstStyle/>
          <a:p>
            <a:pPr marL="616968" indent="-616968" defTabSz="1645246" eaLnBrk="1" fontAlgn="auto" hangingPunct="1">
              <a:lnSpc>
                <a:spcPct val="300000"/>
              </a:lnSpc>
              <a:spcAft>
                <a:spcPts val="0"/>
              </a:spcAft>
              <a:buNone/>
              <a:defRPr/>
            </a:pPr>
            <a:r>
              <a:rPr lang="en-IN" sz="4100" dirty="0" smtClean="0">
                <a:latin typeface="Times New Roman" pitchFamily="18" charset="0"/>
                <a:ea typeface="Calibri" pitchFamily="34" charset="0"/>
                <a:cs typeface="Times New Roman" pitchFamily="18" charset="0"/>
              </a:rPr>
              <a:t> </a:t>
            </a:r>
          </a:p>
        </p:txBody>
      </p:sp>
      <p:graphicFrame>
        <p:nvGraphicFramePr>
          <p:cNvPr id="4" name="Diagram 3"/>
          <p:cNvGraphicFramePr/>
          <p:nvPr/>
        </p:nvGraphicFramePr>
        <p:xfrm>
          <a:off x="2434169" y="2000250"/>
          <a:ext cx="19261666" cy="1104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609600"/>
            <a:ext cx="19964400" cy="9694962"/>
          </a:xfrm>
          <a:prstGeom prst="rect">
            <a:avLst/>
          </a:prstGeom>
          <a:noFill/>
        </p:spPr>
        <p:txBody>
          <a:bodyPr wrap="square" rtlCol="0">
            <a:spAutoFit/>
          </a:bodyPr>
          <a:lstStyle/>
          <a:p>
            <a:pPr algn="just"/>
            <a:r>
              <a:rPr lang="en-US" sz="4800" b="1" i="1" dirty="0" smtClean="0">
                <a:solidFill>
                  <a:srgbClr val="FF0000"/>
                </a:solidFill>
                <a:latin typeface="Bookman Old Style" pitchFamily="18" charset="0"/>
              </a:rPr>
              <a:t>Disadvantages-</a:t>
            </a:r>
          </a:p>
          <a:p>
            <a:pPr marL="914400" indent="-914400" algn="just">
              <a:lnSpc>
                <a:spcPct val="150000"/>
              </a:lnSpc>
              <a:buFont typeface="+mj-lt"/>
              <a:buAutoNum type="arabicPeriod"/>
            </a:pPr>
            <a:r>
              <a:rPr lang="en-US" sz="4800" dirty="0" smtClean="0">
                <a:latin typeface="Bookman Old Style" pitchFamily="18" charset="0"/>
              </a:rPr>
              <a:t>Operating cost is high particularly if heavy slurries are handled</a:t>
            </a:r>
          </a:p>
          <a:p>
            <a:pPr marL="914400" indent="-914400" algn="just">
              <a:lnSpc>
                <a:spcPct val="150000"/>
              </a:lnSpc>
              <a:buFont typeface="+mj-lt"/>
              <a:buAutoNum type="arabicPeriod"/>
            </a:pPr>
            <a:r>
              <a:rPr lang="en-US" sz="4800" dirty="0" smtClean="0">
                <a:latin typeface="Bookman Old Style" pitchFamily="18" charset="0"/>
              </a:rPr>
              <a:t>Must be full at all times because velocity as analogues to volume flow rate</a:t>
            </a:r>
          </a:p>
          <a:p>
            <a:pPr marL="914400" indent="-914400" algn="just">
              <a:lnSpc>
                <a:spcPct val="150000"/>
              </a:lnSpc>
              <a:buFont typeface="+mj-lt"/>
              <a:buAutoNum type="arabicPeriod"/>
            </a:pPr>
            <a:r>
              <a:rPr lang="en-US" sz="4800" dirty="0" smtClean="0">
                <a:latin typeface="Bookman Old Style" pitchFamily="18" charset="0"/>
              </a:rPr>
              <a:t>Limited to fluid having conductivity at least of order of 0.05</a:t>
            </a:r>
            <a:r>
              <a:rPr lang="el-GR" sz="4800" dirty="0" smtClean="0">
                <a:latin typeface="Bookman Old Style" pitchFamily="18" charset="0"/>
              </a:rPr>
              <a:t>μ</a:t>
            </a:r>
            <a:r>
              <a:rPr lang="en-US" sz="4800" dirty="0" smtClean="0">
                <a:latin typeface="Bookman Old Style" pitchFamily="18" charset="0"/>
              </a:rPr>
              <a:t>mho/cm</a:t>
            </a:r>
          </a:p>
          <a:p>
            <a:pPr marL="914400" indent="-914400" algn="just">
              <a:buFont typeface="+mj-lt"/>
              <a:buAutoNum type="arabicPeriod"/>
            </a:pPr>
            <a:endParaRPr lang="en-US" sz="4800" dirty="0" smtClean="0">
              <a:latin typeface="Bookman Old Style" pitchFamily="18" charset="0"/>
            </a:endParaRPr>
          </a:p>
          <a:p>
            <a:pPr marL="914400" indent="-914400" algn="just"/>
            <a:r>
              <a:rPr lang="en-US" sz="4800" b="1" i="1" dirty="0" smtClean="0">
                <a:solidFill>
                  <a:srgbClr val="FF0000"/>
                </a:solidFill>
                <a:latin typeface="Bookman Old Style" pitchFamily="18" charset="0"/>
              </a:rPr>
              <a:t> </a:t>
            </a:r>
          </a:p>
          <a:p>
            <a:pPr marL="914400" indent="-914400" algn="just"/>
            <a:r>
              <a:rPr lang="en-US" sz="4800" b="1" i="1" dirty="0" smtClean="0">
                <a:solidFill>
                  <a:srgbClr val="FF0000"/>
                </a:solidFill>
                <a:latin typeface="Bookman Old Style" pitchFamily="18" charset="0"/>
              </a:rPr>
              <a:t>Applications</a:t>
            </a:r>
            <a:endParaRPr lang="en-US" sz="4800" b="1" i="1" dirty="0">
              <a:solidFill>
                <a:srgbClr val="FF0000"/>
              </a:solidFill>
              <a:latin typeface="Bookman Old Style" pitchFamily="18" charset="0"/>
            </a:endParaRPr>
          </a:p>
        </p:txBody>
      </p:sp>
      <p:pic>
        <p:nvPicPr>
          <p:cNvPr id="174083" name="Picture 3"/>
          <p:cNvPicPr>
            <a:picLocks noChangeAspect="1" noChangeArrowheads="1"/>
          </p:cNvPicPr>
          <p:nvPr/>
        </p:nvPicPr>
        <p:blipFill>
          <a:blip r:embed="rId2" cstate="print"/>
          <a:srcRect/>
          <a:stretch>
            <a:fillRect/>
          </a:stretch>
        </p:blipFill>
        <p:spPr bwMode="auto">
          <a:xfrm>
            <a:off x="762000" y="10363200"/>
            <a:ext cx="21601176"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6248400" y="457200"/>
            <a:ext cx="9296406" cy="1826218"/>
            <a:chOff x="0" y="1290"/>
            <a:chExt cx="9001156" cy="1141709"/>
          </a:xfrm>
          <a:scene3d>
            <a:camera prst="orthographicFront"/>
            <a:lightRig rig="flat" dir="t"/>
          </a:scene3d>
        </p:grpSpPr>
        <p:sp>
          <p:nvSpPr>
            <p:cNvPr id="5" name="Rounded Rectangle 4"/>
            <p:cNvSpPr/>
            <p:nvPr/>
          </p:nvSpPr>
          <p:spPr>
            <a:xfrm>
              <a:off x="0" y="1290"/>
              <a:ext cx="9001156" cy="1141709"/>
            </a:xfrm>
            <a:prstGeom prst="roundRect">
              <a:avLst/>
            </a:prstGeom>
          </p:spPr>
          <p:style>
            <a:lnRef idx="1">
              <a:schemeClr val="accent6"/>
            </a:lnRef>
            <a:fillRef idx="2">
              <a:schemeClr val="accent6"/>
            </a:fillRef>
            <a:effectRef idx="1">
              <a:schemeClr val="accent6"/>
            </a:effectRef>
            <a:fontRef idx="minor">
              <a:schemeClr val="dk1"/>
            </a:fontRef>
          </p:style>
        </p:sp>
        <p:sp>
          <p:nvSpPr>
            <p:cNvPr id="6" name="Rounded Rectangle 4"/>
            <p:cNvSpPr/>
            <p:nvPr/>
          </p:nvSpPr>
          <p:spPr>
            <a:xfrm>
              <a:off x="55734" y="57024"/>
              <a:ext cx="8889688" cy="1030241"/>
            </a:xfrm>
            <a:prstGeom prst="rect">
              <a:avLst/>
            </a:prstGeom>
          </p:spPr>
          <p:style>
            <a:lnRef idx="1">
              <a:schemeClr val="accent6"/>
            </a:lnRef>
            <a:fillRef idx="2">
              <a:schemeClr val="accent6"/>
            </a:fillRef>
            <a:effectRef idx="1">
              <a:schemeClr val="accent6"/>
            </a:effectRef>
            <a:fontRef idx="minor">
              <a:schemeClr val="dk1"/>
            </a:fontRef>
          </p:style>
          <p:txBody>
            <a:bodyPr lIns="251460" tIns="251460" rIns="251460" bIns="251460" spcCol="1270" anchor="ctr"/>
            <a:lstStyle/>
            <a:p>
              <a:pPr algn="ctr" defTabSz="5866335" fontAlgn="auto">
                <a:lnSpc>
                  <a:spcPct val="90000"/>
                </a:lnSpc>
                <a:spcAft>
                  <a:spcPct val="35000"/>
                </a:spcAft>
                <a:defRPr/>
              </a:pPr>
              <a:r>
                <a:rPr lang="en-US" sz="8000" b="1" i="1" dirty="0" smtClean="0">
                  <a:solidFill>
                    <a:srgbClr val="FF0000"/>
                  </a:solidFill>
                  <a:latin typeface="Bookman Old Style" pitchFamily="18" charset="0"/>
                  <a:cs typeface="Arial" pitchFamily="34" charset="0"/>
                </a:rPr>
                <a:t>Actuator Types</a:t>
              </a:r>
              <a:endParaRPr lang="en-IN" sz="8000" i="1" dirty="0">
                <a:solidFill>
                  <a:srgbClr val="FF0000"/>
                </a:solidFill>
                <a:latin typeface="Bookman Old Style" pitchFamily="18" charset="0"/>
                <a:cs typeface="Arial" pitchFamily="34" charset="0"/>
              </a:endParaRPr>
            </a:p>
          </p:txBody>
        </p:sp>
      </p:grpSp>
      <p:sp>
        <p:nvSpPr>
          <p:cNvPr id="8" name="Rounded Rectangle 7"/>
          <p:cNvSpPr/>
          <p:nvPr/>
        </p:nvSpPr>
        <p:spPr>
          <a:xfrm>
            <a:off x="1250084" y="2895600"/>
            <a:ext cx="21609916" cy="1695478"/>
          </a:xfrm>
          <a:prstGeom prst="roundRect">
            <a:avLst/>
          </a:prstGeom>
          <a:scene3d>
            <a:camera prst="orthographicFront"/>
            <a:lightRig rig="flat" dir="t"/>
          </a:scene3d>
        </p:spPr>
        <p:style>
          <a:lnRef idx="1">
            <a:schemeClr val="accent4"/>
          </a:lnRef>
          <a:fillRef idx="2">
            <a:schemeClr val="accent4"/>
          </a:fillRef>
          <a:effectRef idx="1">
            <a:schemeClr val="accent4"/>
          </a:effectRef>
          <a:fontRef idx="minor">
            <a:schemeClr val="dk1"/>
          </a:fontRef>
        </p:style>
        <p:txBody>
          <a:bodyPr/>
          <a:lstStyle/>
          <a:p>
            <a:pPr algn="ctr" fontAlgn="auto">
              <a:spcBef>
                <a:spcPts val="0"/>
              </a:spcBef>
              <a:spcAft>
                <a:spcPts val="0"/>
              </a:spcAft>
              <a:defRPr/>
            </a:pPr>
            <a:r>
              <a:rPr lang="en-IN" sz="4700" b="1" i="1" dirty="0" smtClean="0">
                <a:latin typeface="Bookman Old Style" pitchFamily="18" charset="0"/>
              </a:rPr>
              <a:t>converts an information signal from the control, into energy acting on the basic system</a:t>
            </a:r>
            <a:r>
              <a:rPr lang="en-IN" sz="4000" i="1" dirty="0" smtClean="0">
                <a:latin typeface="Bookman Old Style" pitchFamily="18" charset="0"/>
              </a:rPr>
              <a:t>.</a:t>
            </a:r>
            <a:endParaRPr lang="en-IN" sz="4000" b="1" i="1" dirty="0">
              <a:latin typeface="Bookman Old Style" pitchFamily="18" charset="0"/>
            </a:endParaRPr>
          </a:p>
        </p:txBody>
      </p:sp>
      <p:graphicFrame>
        <p:nvGraphicFramePr>
          <p:cNvPr id="12" name="Diagram 11"/>
          <p:cNvGraphicFramePr/>
          <p:nvPr/>
        </p:nvGraphicFramePr>
        <p:xfrm>
          <a:off x="1607279" y="5572116"/>
          <a:ext cx="20002641" cy="7858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4"/>
          <p:cNvSpPr/>
          <p:nvPr/>
        </p:nvSpPr>
        <p:spPr>
          <a:xfrm>
            <a:off x="7848600" y="685800"/>
            <a:ext cx="6585262" cy="1304119"/>
          </a:xfrm>
          <a:prstGeom prst="rect">
            <a:avLst/>
          </a:prstGeom>
          <a:scene3d>
            <a:camera prst="orthographicFront"/>
            <a:lightRig rig="flat" dir="t"/>
          </a:scene3d>
        </p:spPr>
        <p:style>
          <a:lnRef idx="1">
            <a:schemeClr val="accent6"/>
          </a:lnRef>
          <a:fillRef idx="2">
            <a:schemeClr val="accent6"/>
          </a:fillRef>
          <a:effectRef idx="1">
            <a:schemeClr val="accent6"/>
          </a:effectRef>
          <a:fontRef idx="minor">
            <a:schemeClr val="dk1"/>
          </a:fontRef>
        </p:style>
        <p:txBody>
          <a:bodyPr lIns="251460" tIns="251460" rIns="251460" bIns="251460" spcCol="1270" anchor="ctr"/>
          <a:lstStyle/>
          <a:p>
            <a:pPr algn="ctr" defTabSz="5866335" fontAlgn="auto">
              <a:lnSpc>
                <a:spcPct val="90000"/>
              </a:lnSpc>
              <a:spcAft>
                <a:spcPct val="35000"/>
              </a:spcAft>
              <a:defRPr/>
            </a:pPr>
            <a:r>
              <a:rPr lang="en-US" sz="7200" b="1" i="1" dirty="0" smtClean="0">
                <a:solidFill>
                  <a:srgbClr val="FF0000"/>
                </a:solidFill>
                <a:latin typeface="Bookman Old Style" pitchFamily="18" charset="0"/>
                <a:cs typeface="Arial" pitchFamily="34" charset="0"/>
              </a:rPr>
              <a:t>Actuators</a:t>
            </a:r>
            <a:endParaRPr lang="en-IN" sz="7200" i="1" dirty="0">
              <a:solidFill>
                <a:srgbClr val="FF0000"/>
              </a:solidFill>
              <a:latin typeface="Bookman Old Style" pitchFamily="18" charset="0"/>
              <a:cs typeface="Arial" pitchFamily="34" charset="0"/>
            </a:endParaRPr>
          </a:p>
        </p:txBody>
      </p:sp>
      <p:pic>
        <p:nvPicPr>
          <p:cNvPr id="13315" name="Picture 2"/>
          <p:cNvPicPr>
            <a:picLocks noChangeAspect="1" noChangeArrowheads="1"/>
          </p:cNvPicPr>
          <p:nvPr/>
        </p:nvPicPr>
        <p:blipFill>
          <a:blip r:embed="rId2" cstate="print"/>
          <a:srcRect/>
          <a:stretch>
            <a:fillRect/>
          </a:stretch>
        </p:blipFill>
        <p:spPr bwMode="auto">
          <a:xfrm>
            <a:off x="535785" y="2571753"/>
            <a:ext cx="21788438" cy="107156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7"/>
          <p:cNvSpPr>
            <a:spLocks noGrp="1"/>
          </p:cNvSpPr>
          <p:nvPr>
            <p:ph type="title"/>
          </p:nvPr>
        </p:nvSpPr>
        <p:spPr>
          <a:xfrm>
            <a:off x="6400800" y="381000"/>
            <a:ext cx="10058400" cy="12954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IN" sz="6600" b="1" i="1" dirty="0" smtClean="0">
                <a:solidFill>
                  <a:srgbClr val="FF0000"/>
                </a:solidFill>
                <a:latin typeface="Bookman Old Style" pitchFamily="18" charset="0"/>
                <a:cs typeface="Times New Roman" pitchFamily="18" charset="0"/>
              </a:rPr>
              <a:t>Stepper Motor</a:t>
            </a:r>
          </a:p>
        </p:txBody>
      </p:sp>
      <p:pic>
        <p:nvPicPr>
          <p:cNvPr id="95235" name="Picture 2"/>
          <p:cNvPicPr>
            <a:picLocks noGrp="1" noChangeAspect="1" noChangeArrowheads="1"/>
          </p:cNvPicPr>
          <p:nvPr>
            <p:ph idx="1"/>
          </p:nvPr>
        </p:nvPicPr>
        <p:blipFill>
          <a:blip r:embed="rId2" cstate="print"/>
          <a:srcRect/>
          <a:stretch>
            <a:fillRect/>
          </a:stretch>
        </p:blipFill>
        <p:spPr>
          <a:xfrm>
            <a:off x="533400" y="5257800"/>
            <a:ext cx="11430000" cy="7848600"/>
          </a:xfrm>
        </p:spPr>
      </p:pic>
      <p:sp>
        <p:nvSpPr>
          <p:cNvPr id="95236" name="Content Placeholder 7"/>
          <p:cNvSpPr txBox="1">
            <a:spLocks/>
          </p:cNvSpPr>
          <p:nvPr/>
        </p:nvSpPr>
        <p:spPr bwMode="auto">
          <a:xfrm>
            <a:off x="762000" y="1905000"/>
            <a:ext cx="21144618" cy="1067594"/>
          </a:xfrm>
          <a:prstGeom prst="rect">
            <a:avLst/>
          </a:prstGeom>
          <a:noFill/>
          <a:ln w="9525">
            <a:noFill/>
            <a:miter lim="800000"/>
            <a:headEnd/>
            <a:tailEnd/>
          </a:ln>
        </p:spPr>
        <p:txBody>
          <a:bodyPr lIns="157082" tIns="78542" rIns="157082" bIns="78542"/>
          <a:lstStyle/>
          <a:p>
            <a:pPr marL="466664" indent="-466664" algn="just">
              <a:spcBef>
                <a:spcPts val="991"/>
              </a:spcBef>
              <a:buClr>
                <a:schemeClr val="tx1"/>
              </a:buClr>
              <a:buSzPct val="85000"/>
              <a:buFont typeface="Wingdings 2" pitchFamily="18" charset="2"/>
              <a:buChar char=""/>
            </a:pPr>
            <a:r>
              <a:rPr lang="en-US" sz="4800" dirty="0">
                <a:latin typeface="Bookman Old Style" pitchFamily="18" charset="0"/>
                <a:ea typeface="Calibri" pitchFamily="34" charset="0"/>
                <a:cs typeface="Times New Roman" pitchFamily="18" charset="0"/>
              </a:rPr>
              <a:t>Discrete Positioning device</a:t>
            </a:r>
          </a:p>
          <a:p>
            <a:pPr marL="466664" indent="-466664" algn="just">
              <a:spcBef>
                <a:spcPts val="991"/>
              </a:spcBef>
              <a:buClr>
                <a:schemeClr val="tx1"/>
              </a:buClr>
              <a:buSzPct val="85000"/>
              <a:buFont typeface="Wingdings 2" pitchFamily="18" charset="2"/>
              <a:buChar char=""/>
            </a:pPr>
            <a:r>
              <a:rPr lang="en-US" sz="4800" dirty="0">
                <a:latin typeface="Bookman Old Style" pitchFamily="18" charset="0"/>
                <a:ea typeface="Calibri" pitchFamily="34" charset="0"/>
                <a:cs typeface="Times New Roman" pitchFamily="18" charset="0"/>
              </a:rPr>
              <a:t>Moves one step at a time for each input</a:t>
            </a:r>
          </a:p>
          <a:p>
            <a:pPr marL="466664" indent="-466664" algn="just">
              <a:spcBef>
                <a:spcPts val="991"/>
              </a:spcBef>
              <a:buClr>
                <a:schemeClr val="tx1"/>
              </a:buClr>
              <a:buSzPct val="85000"/>
              <a:buFont typeface="Wingdings 2" pitchFamily="18" charset="2"/>
              <a:buChar char=""/>
            </a:pPr>
            <a:r>
              <a:rPr lang="en-US" sz="4800" dirty="0">
                <a:latin typeface="Bookman Old Style" pitchFamily="18" charset="0"/>
                <a:ea typeface="Calibri" pitchFamily="34" charset="0"/>
                <a:cs typeface="Times New Roman" pitchFamily="18" charset="0"/>
              </a:rPr>
              <a:t>Appropriate excitation in winding/s, makes the rotor attract towards the stator</a:t>
            </a:r>
          </a:p>
          <a:p>
            <a:pPr marL="466664" indent="-466664" algn="just">
              <a:spcBef>
                <a:spcPts val="991"/>
              </a:spcBef>
              <a:buClr>
                <a:schemeClr val="tx1"/>
              </a:buClr>
              <a:buSzPct val="85000"/>
              <a:buFont typeface="Wingdings 2" pitchFamily="18" charset="2"/>
              <a:buChar char=""/>
            </a:pPr>
            <a:endParaRPr lang="en-US" sz="4800" dirty="0">
              <a:latin typeface="Bookman Old Style" pitchFamily="18" charset="0"/>
              <a:ea typeface="Calibri" pitchFamily="34" charset="0"/>
              <a:cs typeface="Times New Roman" pitchFamily="18" charset="0"/>
            </a:endParaRPr>
          </a:p>
        </p:txBody>
      </p:sp>
      <p:pic>
        <p:nvPicPr>
          <p:cNvPr id="95237" name="Picture 2" descr="http://www.pcbheaven.com/wikipages/images/howsteppermotorswork_1273221892.gif"/>
          <p:cNvPicPr>
            <a:picLocks noChangeAspect="1" noChangeArrowheads="1" noCrop="1"/>
          </p:cNvPicPr>
          <p:nvPr/>
        </p:nvPicPr>
        <p:blipFill>
          <a:blip r:embed="rId3" cstate="print"/>
          <a:srcRect/>
          <a:stretch>
            <a:fillRect/>
          </a:stretch>
        </p:blipFill>
        <p:spPr bwMode="auto">
          <a:xfrm>
            <a:off x="12496800" y="5334000"/>
            <a:ext cx="9001125" cy="777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7"/>
          <p:cNvSpPr>
            <a:spLocks noGrp="1"/>
          </p:cNvSpPr>
          <p:nvPr>
            <p:ph type="title"/>
          </p:nvPr>
        </p:nvSpPr>
        <p:spPr>
          <a:xfrm>
            <a:off x="0" y="2"/>
            <a:ext cx="22860000" cy="1982391"/>
          </a:xfrm>
        </p:spPr>
        <p:txBody>
          <a:bodyPr/>
          <a:lstStyle/>
          <a:p>
            <a:pPr eaLnBrk="1" hangingPunct="1"/>
            <a:r>
              <a:rPr lang="en-IN" sz="6600" b="1" i="1" dirty="0" smtClean="0">
                <a:solidFill>
                  <a:srgbClr val="FF0000"/>
                </a:solidFill>
                <a:latin typeface="Bookman Old Style" pitchFamily="18" charset="0"/>
                <a:cs typeface="Times New Roman" pitchFamily="18" charset="0"/>
              </a:rPr>
              <a:t>Stepper Motor</a:t>
            </a:r>
          </a:p>
        </p:txBody>
      </p:sp>
      <p:pic>
        <p:nvPicPr>
          <p:cNvPr id="199682" name="Picture 2"/>
          <p:cNvPicPr>
            <a:picLocks noChangeAspect="1" noChangeArrowheads="1"/>
          </p:cNvPicPr>
          <p:nvPr/>
        </p:nvPicPr>
        <p:blipFill>
          <a:blip r:embed="rId2" cstate="print"/>
          <a:srcRect l="10761" t="8333" r="11347" b="29167"/>
          <a:stretch>
            <a:fillRect/>
          </a:stretch>
        </p:blipFill>
        <p:spPr bwMode="auto">
          <a:xfrm>
            <a:off x="762000" y="2133600"/>
            <a:ext cx="21620480" cy="975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21793200" cy="13018949"/>
          </a:xfrm>
          <a:prstGeom prst="rect">
            <a:avLst/>
          </a:prstGeom>
        </p:spPr>
        <p:txBody>
          <a:bodyPr wrap="square">
            <a:spAutoFit/>
          </a:bodyPr>
          <a:lstStyle/>
          <a:p>
            <a:pPr marL="742950" indent="-742950" algn="just"/>
            <a:r>
              <a:rPr lang="en-US" sz="4000" b="1" dirty="0" smtClean="0">
                <a:latin typeface="Bookman Old Style" pitchFamily="18" charset="0"/>
              </a:rPr>
              <a:t>Advantages</a:t>
            </a:r>
          </a:p>
          <a:p>
            <a:pPr marL="742950" indent="-742950" algn="just">
              <a:buFont typeface="+mj-lt"/>
              <a:buAutoNum type="arabicPeriod"/>
            </a:pPr>
            <a:endParaRPr lang="en-US" sz="4000" dirty="0" smtClean="0">
              <a:latin typeface="Bookman Old Style" pitchFamily="18" charset="0"/>
            </a:endParaRPr>
          </a:p>
          <a:p>
            <a:pPr marL="742950" indent="-742950" algn="just">
              <a:buFont typeface="+mj-lt"/>
              <a:buAutoNum type="arabicPeriod"/>
            </a:pPr>
            <a:r>
              <a:rPr lang="en-US" sz="4000" dirty="0" smtClean="0">
                <a:latin typeface="Bookman Old Style" pitchFamily="18" charset="0"/>
              </a:rPr>
              <a:t>The </a:t>
            </a:r>
            <a:r>
              <a:rPr lang="en-US" sz="4000" b="1" i="1" dirty="0" smtClean="0">
                <a:latin typeface="Bookman Old Style" pitchFamily="18" charset="0"/>
              </a:rPr>
              <a:t>rotation angle of the motor is proportional to the input pulse</a:t>
            </a:r>
            <a:r>
              <a:rPr lang="en-US" sz="4000" dirty="0" smtClean="0">
                <a:latin typeface="Bookman Old Style" pitchFamily="18" charset="0"/>
              </a:rPr>
              <a:t>.</a:t>
            </a:r>
          </a:p>
          <a:p>
            <a:pPr marL="742950" indent="-742950" algn="just">
              <a:buFont typeface="+mj-lt"/>
              <a:buAutoNum type="arabicPeriod"/>
            </a:pPr>
            <a:r>
              <a:rPr lang="en-US" sz="4000" dirty="0" smtClean="0">
                <a:latin typeface="Bookman Old Style" pitchFamily="18" charset="0"/>
              </a:rPr>
              <a:t>The motor has </a:t>
            </a:r>
            <a:r>
              <a:rPr lang="en-US" sz="4000" b="1" i="1" dirty="0" smtClean="0">
                <a:latin typeface="Bookman Old Style" pitchFamily="18" charset="0"/>
              </a:rPr>
              <a:t>full torque at standstill </a:t>
            </a:r>
            <a:r>
              <a:rPr lang="en-US" sz="4000" dirty="0" smtClean="0">
                <a:latin typeface="Bookman Old Style" pitchFamily="18" charset="0"/>
              </a:rPr>
              <a:t>(</a:t>
            </a:r>
            <a:r>
              <a:rPr lang="en-US" sz="4000" i="1" dirty="0" smtClean="0">
                <a:latin typeface="Bookman Old Style" pitchFamily="18" charset="0"/>
              </a:rPr>
              <a:t>if the windings are energized</a:t>
            </a:r>
            <a:r>
              <a:rPr lang="en-US" sz="4000" dirty="0" smtClean="0">
                <a:latin typeface="Bookman Old Style" pitchFamily="18" charset="0"/>
              </a:rPr>
              <a:t>)</a:t>
            </a:r>
          </a:p>
          <a:p>
            <a:pPr marL="742950" indent="-742950" algn="just">
              <a:buFont typeface="+mj-lt"/>
              <a:buAutoNum type="arabicPeriod"/>
            </a:pPr>
            <a:r>
              <a:rPr lang="en-US" sz="4000" dirty="0" smtClean="0">
                <a:latin typeface="Bookman Old Style" pitchFamily="18" charset="0"/>
              </a:rPr>
              <a:t>Precise positioning and repeatability of movement since good stepper motors have an </a:t>
            </a:r>
            <a:r>
              <a:rPr lang="en-US" sz="4000" b="1" i="1" dirty="0" smtClean="0">
                <a:latin typeface="Bookman Old Style" pitchFamily="18" charset="0"/>
              </a:rPr>
              <a:t>accuracy of 3 – 5% </a:t>
            </a:r>
            <a:r>
              <a:rPr lang="en-US" sz="4000" dirty="0" smtClean="0">
                <a:latin typeface="Bookman Old Style" pitchFamily="18" charset="0"/>
              </a:rPr>
              <a:t>of a step and this error is non cumulative from one step to the next.</a:t>
            </a:r>
          </a:p>
          <a:p>
            <a:pPr marL="742950" indent="-742950" algn="just">
              <a:buFont typeface="+mj-lt"/>
              <a:buAutoNum type="arabicPeriod"/>
            </a:pPr>
            <a:r>
              <a:rPr lang="en-US" sz="4000" dirty="0" smtClean="0">
                <a:latin typeface="Bookman Old Style" pitchFamily="18" charset="0"/>
              </a:rPr>
              <a:t>Excellent </a:t>
            </a:r>
            <a:r>
              <a:rPr lang="en-US" sz="4000" b="1" i="1" dirty="0" smtClean="0">
                <a:latin typeface="Bookman Old Style" pitchFamily="18" charset="0"/>
              </a:rPr>
              <a:t>response to starting/stopping/reversing</a:t>
            </a:r>
            <a:r>
              <a:rPr lang="en-US" sz="4000" dirty="0" smtClean="0">
                <a:latin typeface="Bookman Old Style" pitchFamily="18" charset="0"/>
              </a:rPr>
              <a:t>.</a:t>
            </a:r>
          </a:p>
          <a:p>
            <a:pPr marL="742950" indent="-742950" algn="just">
              <a:buFont typeface="+mj-lt"/>
              <a:buAutoNum type="arabicPeriod"/>
            </a:pPr>
            <a:r>
              <a:rPr lang="en-US" sz="4000" dirty="0" smtClean="0">
                <a:latin typeface="Bookman Old Style" pitchFamily="18" charset="0"/>
              </a:rPr>
              <a:t>Very </a:t>
            </a:r>
            <a:r>
              <a:rPr lang="en-US" sz="4000" b="1" i="1" dirty="0" smtClean="0">
                <a:latin typeface="Bookman Old Style" pitchFamily="18" charset="0"/>
              </a:rPr>
              <a:t>reliable since there are no contact brushes </a:t>
            </a:r>
            <a:r>
              <a:rPr lang="en-US" sz="4000" dirty="0" smtClean="0">
                <a:latin typeface="Bookman Old Style" pitchFamily="18" charset="0"/>
              </a:rPr>
              <a:t>in the motor. Therefore the life of the motor is simply dependant on the life of the bearing.</a:t>
            </a:r>
          </a:p>
          <a:p>
            <a:pPr marL="742950" indent="-742950" algn="just">
              <a:buFont typeface="+mj-lt"/>
              <a:buAutoNum type="arabicPeriod"/>
            </a:pPr>
            <a:r>
              <a:rPr lang="en-US" sz="4000" dirty="0" smtClean="0">
                <a:latin typeface="Bookman Old Style" pitchFamily="18" charset="0"/>
              </a:rPr>
              <a:t>The motors response to digital input pulses provides </a:t>
            </a:r>
            <a:r>
              <a:rPr lang="en-US" sz="4000" b="1" i="1" dirty="0" smtClean="0">
                <a:latin typeface="Bookman Old Style" pitchFamily="18" charset="0"/>
              </a:rPr>
              <a:t>open-loop control</a:t>
            </a:r>
            <a:r>
              <a:rPr lang="en-US" sz="4000" dirty="0" smtClean="0">
                <a:latin typeface="Bookman Old Style" pitchFamily="18" charset="0"/>
              </a:rPr>
              <a:t>, making the motor simpler and less costly to control.</a:t>
            </a:r>
          </a:p>
          <a:p>
            <a:pPr marL="742950" indent="-742950" algn="just">
              <a:buFont typeface="+mj-lt"/>
              <a:buAutoNum type="arabicPeriod"/>
            </a:pPr>
            <a:r>
              <a:rPr lang="en-US" sz="4000" dirty="0" smtClean="0">
                <a:latin typeface="Bookman Old Style" pitchFamily="18" charset="0"/>
              </a:rPr>
              <a:t>It is possible to achieve </a:t>
            </a:r>
            <a:r>
              <a:rPr lang="en-US" sz="4000" b="1" i="1" dirty="0" smtClean="0">
                <a:latin typeface="Bookman Old Style" pitchFamily="18" charset="0"/>
              </a:rPr>
              <a:t>very low speed synchronous rotation with a load</a:t>
            </a:r>
            <a:r>
              <a:rPr lang="en-US" sz="4000" dirty="0" smtClean="0">
                <a:latin typeface="Bookman Old Style" pitchFamily="18" charset="0"/>
              </a:rPr>
              <a:t> that is directly coupled to the shaft.</a:t>
            </a:r>
          </a:p>
          <a:p>
            <a:pPr marL="742950" indent="-742950" algn="just">
              <a:buFont typeface="+mj-lt"/>
              <a:buAutoNum type="arabicPeriod"/>
            </a:pPr>
            <a:r>
              <a:rPr lang="en-US" sz="4000" dirty="0" smtClean="0">
                <a:latin typeface="Bookman Old Style" pitchFamily="18" charset="0"/>
              </a:rPr>
              <a:t>A </a:t>
            </a:r>
            <a:r>
              <a:rPr lang="en-US" sz="4000" b="1" i="1" dirty="0" smtClean="0">
                <a:latin typeface="Bookman Old Style" pitchFamily="18" charset="0"/>
              </a:rPr>
              <a:t>wide range of rotational speeds </a:t>
            </a:r>
            <a:r>
              <a:rPr lang="en-US" sz="4000" dirty="0" smtClean="0">
                <a:latin typeface="Bookman Old Style" pitchFamily="18" charset="0"/>
              </a:rPr>
              <a:t>can be realized as the speed is proportional to the frequency of the input pulses.</a:t>
            </a:r>
          </a:p>
          <a:p>
            <a:pPr marL="742950" indent="-742950" algn="just">
              <a:buFont typeface="+mj-lt"/>
              <a:buAutoNum type="arabicPeriod"/>
            </a:pPr>
            <a:endParaRPr lang="en-US" sz="4000" dirty="0" smtClean="0">
              <a:latin typeface="Bookman Old Style" pitchFamily="18" charset="0"/>
            </a:endParaRPr>
          </a:p>
          <a:p>
            <a:pPr marL="742950" indent="-742950" algn="just"/>
            <a:r>
              <a:rPr lang="en-US" sz="4000" b="1" dirty="0" smtClean="0">
                <a:latin typeface="Bookman Old Style" pitchFamily="18" charset="0"/>
              </a:rPr>
              <a:t>Disadvantages</a:t>
            </a:r>
          </a:p>
          <a:p>
            <a:pPr marL="742950" indent="-742950" algn="just">
              <a:buFont typeface="+mj-lt"/>
              <a:buAutoNum type="arabicPeriod"/>
            </a:pPr>
            <a:r>
              <a:rPr lang="en-US" sz="4000" dirty="0" smtClean="0">
                <a:latin typeface="Bookman Old Style" pitchFamily="18" charset="0"/>
              </a:rPr>
              <a:t>Resonances can occur if not properly controlled.</a:t>
            </a:r>
          </a:p>
          <a:p>
            <a:pPr marL="742950" indent="-742950" algn="just">
              <a:buFont typeface="+mj-lt"/>
              <a:buAutoNum type="arabicPeriod"/>
            </a:pPr>
            <a:r>
              <a:rPr lang="en-US" sz="4000" dirty="0" smtClean="0">
                <a:latin typeface="Bookman Old Style" pitchFamily="18" charset="0"/>
              </a:rPr>
              <a:t>Not easy to operate at extremely high speeds.</a:t>
            </a:r>
          </a:p>
          <a:p>
            <a:pPr marL="742950" indent="-742950" algn="just">
              <a:buFont typeface="+mj-lt"/>
              <a:buAutoNum type="arabicPeriod"/>
            </a:pPr>
            <a:endParaRPr lang="en-US" sz="4000" dirty="0">
              <a:latin typeface="Bookman Old Style"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7467600" y="381001"/>
            <a:ext cx="8763000" cy="10668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Servo Motor</a:t>
            </a:r>
          </a:p>
        </p:txBody>
      </p:sp>
      <p:sp>
        <p:nvSpPr>
          <p:cNvPr id="97283" name="Content Placeholder 7"/>
          <p:cNvSpPr>
            <a:spLocks noGrp="1"/>
          </p:cNvSpPr>
          <p:nvPr>
            <p:ph idx="1"/>
          </p:nvPr>
        </p:nvSpPr>
        <p:spPr>
          <a:xfrm>
            <a:off x="990600" y="1828800"/>
            <a:ext cx="21144618" cy="1067594"/>
          </a:xfrm>
        </p:spPr>
        <p:txBody>
          <a:bodyPr/>
          <a:lstStyle/>
          <a:p>
            <a:pPr algn="just" eaLnBrk="1" hangingPunct="1">
              <a:lnSpc>
                <a:spcPct val="150000"/>
              </a:lnSpc>
              <a:buFont typeface="Wingdings" pitchFamily="2" charset="2"/>
              <a:buChar char="ü"/>
            </a:pPr>
            <a:r>
              <a:rPr lang="en-US" sz="4800" i="1" dirty="0" smtClean="0">
                <a:latin typeface="Bookman Old Style" pitchFamily="18" charset="0"/>
                <a:cs typeface="Calibri" pitchFamily="34" charset="0"/>
              </a:rPr>
              <a:t>Precise control of </a:t>
            </a:r>
            <a:r>
              <a:rPr lang="en-US" sz="4800" b="1" i="1" dirty="0" smtClean="0">
                <a:latin typeface="Bookman Old Style" pitchFamily="18" charset="0"/>
                <a:cs typeface="Calibri" pitchFamily="34" charset="0"/>
              </a:rPr>
              <a:t>angular position, velocity and acceleration</a:t>
            </a:r>
          </a:p>
          <a:p>
            <a:pPr algn="just" eaLnBrk="1" hangingPunct="1">
              <a:lnSpc>
                <a:spcPct val="150000"/>
              </a:lnSpc>
              <a:buFont typeface="Wingdings" pitchFamily="2" charset="2"/>
              <a:buChar char="ü"/>
            </a:pPr>
            <a:r>
              <a:rPr lang="en-US" sz="4800" dirty="0" smtClean="0">
                <a:latin typeface="Bookman Old Style" pitchFamily="18" charset="0"/>
                <a:cs typeface="Calibri" pitchFamily="34" charset="0"/>
              </a:rPr>
              <a:t>Electric (DC/AC) motor driven using </a:t>
            </a:r>
            <a:r>
              <a:rPr lang="en-US" sz="4800" b="1" i="1" dirty="0" smtClean="0">
                <a:latin typeface="Bookman Old Style" pitchFamily="18" charset="0"/>
                <a:cs typeface="Calibri" pitchFamily="34" charset="0"/>
              </a:rPr>
              <a:t>Pulse Width Modulation (PWM)</a:t>
            </a:r>
          </a:p>
          <a:p>
            <a:pPr algn="just" eaLnBrk="1" hangingPunct="1">
              <a:lnSpc>
                <a:spcPct val="150000"/>
              </a:lnSpc>
              <a:buFont typeface="Wingdings" pitchFamily="2" charset="2"/>
              <a:buChar char="ü"/>
            </a:pPr>
            <a:r>
              <a:rPr lang="en-US" sz="4800" b="1" i="1" dirty="0" smtClean="0">
                <a:latin typeface="Bookman Old Style" pitchFamily="18" charset="0"/>
                <a:cs typeface="Calibri" pitchFamily="34" charset="0"/>
              </a:rPr>
              <a:t>Closed looped control system</a:t>
            </a:r>
          </a:p>
          <a:p>
            <a:pPr algn="just" eaLnBrk="1" hangingPunct="1">
              <a:lnSpc>
                <a:spcPct val="150000"/>
              </a:lnSpc>
              <a:buFont typeface="Wingdings" pitchFamily="2" charset="2"/>
              <a:buChar char="ü"/>
            </a:pPr>
            <a:r>
              <a:rPr lang="en-US" sz="4800" dirty="0" smtClean="0">
                <a:latin typeface="Bookman Old Style" pitchFamily="18" charset="0"/>
                <a:cs typeface="Calibri" pitchFamily="34" charset="0"/>
              </a:rPr>
              <a:t>Basically DC motor (in some special cases it is AC motor)</a:t>
            </a:r>
          </a:p>
          <a:p>
            <a:pPr algn="just" eaLnBrk="1" hangingPunct="1">
              <a:lnSpc>
                <a:spcPct val="150000"/>
              </a:lnSpc>
              <a:buFont typeface="Wingdings" pitchFamily="2" charset="2"/>
              <a:buChar char="ü"/>
            </a:pPr>
            <a:r>
              <a:rPr lang="en-US" sz="4800" dirty="0" smtClean="0">
                <a:latin typeface="Bookman Old Style" pitchFamily="18" charset="0"/>
                <a:cs typeface="Calibri" pitchFamily="34" charset="0"/>
              </a:rPr>
              <a:t>Servo unit consists - </a:t>
            </a:r>
            <a:r>
              <a:rPr lang="en-US" sz="4800" b="1" i="1" dirty="0" smtClean="0">
                <a:latin typeface="Bookman Old Style" pitchFamily="18" charset="0"/>
                <a:cs typeface="Calibri" pitchFamily="34" charset="0"/>
              </a:rPr>
              <a:t>small DC motor, potentiometer, gear arrangement, an intelligent circuitry</a:t>
            </a:r>
          </a:p>
          <a:p>
            <a:pPr algn="just" eaLnBrk="1" hangingPunct="1">
              <a:lnSpc>
                <a:spcPct val="150000"/>
              </a:lnSpc>
              <a:buFont typeface="Wingdings" pitchFamily="2" charset="2"/>
              <a:buChar char="ü"/>
            </a:pPr>
            <a:endParaRPr lang="en-US" sz="4800" dirty="0" smtClean="0">
              <a:latin typeface="Bookman Old Style" pitchFamily="18" charset="0"/>
              <a:cs typeface="Calibri" pitchFamily="34" charset="0"/>
            </a:endParaRPr>
          </a:p>
          <a:p>
            <a:pPr algn="just" eaLnBrk="1" hangingPunct="1">
              <a:lnSpc>
                <a:spcPct val="150000"/>
              </a:lnSpc>
              <a:buFont typeface="Wingdings" pitchFamily="2" charset="2"/>
              <a:buChar char="ü"/>
            </a:pPr>
            <a:endParaRPr lang="en-US" sz="4800" dirty="0" smtClean="0">
              <a:latin typeface="Bookman Old Style" pitchFamily="18" charset="0"/>
              <a:cs typeface="Calibri" pitchFamily="34"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7467600" y="457201"/>
            <a:ext cx="7543800" cy="990599"/>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Servo Motor</a:t>
            </a:r>
          </a:p>
        </p:txBody>
      </p:sp>
      <p:sp>
        <p:nvSpPr>
          <p:cNvPr id="98307" name="Content Placeholder 7"/>
          <p:cNvSpPr>
            <a:spLocks noGrp="1"/>
          </p:cNvSpPr>
          <p:nvPr>
            <p:ph idx="1"/>
          </p:nvPr>
        </p:nvSpPr>
        <p:spPr>
          <a:xfrm>
            <a:off x="685800" y="2209800"/>
            <a:ext cx="21144618" cy="3504406"/>
          </a:xfrm>
        </p:spPr>
        <p:txBody>
          <a:bodyPr/>
          <a:lstStyle/>
          <a:p>
            <a:pPr algn="just" eaLnBrk="1" hangingPunct="1"/>
            <a:r>
              <a:rPr lang="en-US" sz="4800" dirty="0" smtClean="0">
                <a:latin typeface="Bookman Old Style" pitchFamily="18" charset="0"/>
                <a:ea typeface="Calibri" pitchFamily="34" charset="0"/>
                <a:cs typeface="Times New Roman" pitchFamily="18" charset="0"/>
              </a:rPr>
              <a:t>Servo mechanism consists of position sensor (potentiometer/encoder), gear mechanism and intelligent circuitry</a:t>
            </a:r>
          </a:p>
        </p:txBody>
      </p:sp>
      <p:pic>
        <p:nvPicPr>
          <p:cNvPr id="98308" name="Picture 10" descr="http://www.digitalnemesis.com/info/docs/rcservo/resources/servodiagram1.png"/>
          <p:cNvPicPr>
            <a:picLocks noChangeAspect="1" noChangeArrowheads="1"/>
          </p:cNvPicPr>
          <p:nvPr/>
        </p:nvPicPr>
        <p:blipFill>
          <a:blip r:embed="rId2" cstate="print"/>
          <a:srcRect/>
          <a:stretch>
            <a:fillRect/>
          </a:stretch>
        </p:blipFill>
        <p:spPr bwMode="auto">
          <a:xfrm>
            <a:off x="1447800" y="4203358"/>
            <a:ext cx="19659600" cy="86744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914400"/>
            <a:ext cx="20421600" cy="12649617"/>
          </a:xfrm>
          <a:prstGeom prst="rect">
            <a:avLst/>
          </a:prstGeom>
        </p:spPr>
        <p:txBody>
          <a:bodyPr wrap="square">
            <a:spAutoFit/>
          </a:bodyPr>
          <a:lstStyle/>
          <a:p>
            <a:pPr marL="514350" indent="-514350"/>
            <a:r>
              <a:rPr lang="en-US" sz="4800" b="1" dirty="0" smtClean="0">
                <a:latin typeface="Bookman Old Style" pitchFamily="18" charset="0"/>
              </a:rPr>
              <a:t>Advantages:</a:t>
            </a:r>
          </a:p>
          <a:p>
            <a:pPr marL="514350" indent="-514350"/>
            <a:endParaRPr lang="en-US" sz="4800" dirty="0" smtClean="0">
              <a:latin typeface="Bookman Old Style" pitchFamily="18" charset="0"/>
            </a:endParaRPr>
          </a:p>
          <a:p>
            <a:pPr marL="514350" indent="-514350">
              <a:buFont typeface="+mj-lt"/>
              <a:buAutoNum type="arabicPeriod"/>
            </a:pPr>
            <a:r>
              <a:rPr lang="en-US" sz="4800" dirty="0" smtClean="0">
                <a:latin typeface="Bookman Old Style" pitchFamily="18" charset="0"/>
              </a:rPr>
              <a:t>If a heavy load is placed on the motor, the driver will increase the current to the motor coil as it attempts to rotate the motor. Basically, there is no out-of-step condition.</a:t>
            </a:r>
          </a:p>
          <a:p>
            <a:pPr marL="514350" indent="-514350">
              <a:buFont typeface="+mj-lt"/>
              <a:buAutoNum type="arabicPeriod"/>
            </a:pPr>
            <a:r>
              <a:rPr lang="en-US" sz="4800" b="1" i="1" dirty="0" smtClean="0">
                <a:latin typeface="Bookman Old Style" pitchFamily="18" charset="0"/>
              </a:rPr>
              <a:t>High-speed operation is possible</a:t>
            </a:r>
            <a:r>
              <a:rPr lang="en-US" sz="4800" dirty="0" smtClean="0">
                <a:latin typeface="Bookman Old Style" pitchFamily="18" charset="0"/>
              </a:rPr>
              <a:t>.</a:t>
            </a:r>
          </a:p>
          <a:p>
            <a:pPr marL="514350" indent="-514350"/>
            <a:endParaRPr lang="en-US" sz="4800" b="1" dirty="0" smtClean="0">
              <a:latin typeface="Bookman Old Style" pitchFamily="18" charset="0"/>
            </a:endParaRPr>
          </a:p>
          <a:p>
            <a:pPr marL="514350" indent="-514350"/>
            <a:r>
              <a:rPr lang="en-US" sz="4800" b="1" dirty="0" smtClean="0">
                <a:latin typeface="Bookman Old Style" pitchFamily="18" charset="0"/>
              </a:rPr>
              <a:t>Disadvantages:</a:t>
            </a:r>
          </a:p>
          <a:p>
            <a:pPr marL="514350" indent="-514350"/>
            <a:endParaRPr lang="en-US" sz="4800" dirty="0" smtClean="0">
              <a:latin typeface="Bookman Old Style" pitchFamily="18" charset="0"/>
            </a:endParaRPr>
          </a:p>
          <a:p>
            <a:pPr marL="514350" indent="-514350">
              <a:buFont typeface="+mj-lt"/>
              <a:buAutoNum type="arabicPeriod"/>
            </a:pPr>
            <a:r>
              <a:rPr lang="en-US" sz="4800" dirty="0" smtClean="0">
                <a:latin typeface="Bookman Old Style" pitchFamily="18" charset="0"/>
              </a:rPr>
              <a:t>Since the servomotor tries to rotate according to the command pulses, but lags behind, it is </a:t>
            </a:r>
            <a:r>
              <a:rPr lang="en-US" sz="4800" b="1" i="1" dirty="0" smtClean="0">
                <a:latin typeface="Bookman Old Style" pitchFamily="18" charset="0"/>
              </a:rPr>
              <a:t>not suitable for precision control of rotation.</a:t>
            </a:r>
          </a:p>
          <a:p>
            <a:pPr marL="514350" indent="-514350">
              <a:buFont typeface="+mj-lt"/>
              <a:buAutoNum type="arabicPeriod"/>
            </a:pPr>
            <a:r>
              <a:rPr lang="en-US" sz="4800" dirty="0" smtClean="0">
                <a:latin typeface="Bookman Old Style" pitchFamily="18" charset="0"/>
              </a:rPr>
              <a:t>Higher cost.</a:t>
            </a:r>
          </a:p>
          <a:p>
            <a:pPr marL="514350" indent="-514350">
              <a:buFont typeface="+mj-lt"/>
              <a:buAutoNum type="arabicPeriod"/>
            </a:pPr>
            <a:endParaRPr lang="en-US" sz="4800" dirty="0" smtClean="0">
              <a:latin typeface="Bookman Old Style" pitchFamily="18" charset="0"/>
            </a:endParaRPr>
          </a:p>
          <a:p>
            <a:pPr marL="514350" indent="-514350">
              <a:buFont typeface="+mj-lt"/>
              <a:buAutoNum type="arabicPeriod"/>
            </a:pPr>
            <a:r>
              <a:rPr lang="en-US" sz="4800" dirty="0" smtClean="0">
                <a:latin typeface="Bookman Old Style" pitchFamily="18" charset="0"/>
              </a:rPr>
              <a:t>When stopped, the motor’s rotor continues to move back and forth one pulse, so that it is not suitable if you need to prevent vibration</a:t>
            </a:r>
            <a:endParaRPr lang="en-US" sz="4800" dirty="0">
              <a:latin typeface="Bookman Old Style" pitchFamily="18"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762000"/>
            <a:ext cx="21336000" cy="12280285"/>
          </a:xfrm>
          <a:prstGeom prst="rect">
            <a:avLst/>
          </a:prstGeom>
        </p:spPr>
        <p:txBody>
          <a:bodyPr wrap="square">
            <a:spAutoFit/>
          </a:bodyPr>
          <a:lstStyle/>
          <a:p>
            <a:r>
              <a:rPr lang="en-US" sz="4000" b="1" i="1" dirty="0" smtClean="0">
                <a:solidFill>
                  <a:srgbClr val="FF0000"/>
                </a:solidFill>
                <a:latin typeface="Bookman Old Style" pitchFamily="18" charset="0"/>
              </a:rPr>
              <a:t>Applications of Servo Motors</a:t>
            </a:r>
          </a:p>
          <a:p>
            <a:endParaRPr lang="en-US" sz="3200" dirty="0" smtClean="0">
              <a:latin typeface="Bookman Old Style" pitchFamily="18" charset="0"/>
            </a:endParaRPr>
          </a:p>
          <a:p>
            <a:pPr marL="514350" indent="-514350" algn="just">
              <a:buFont typeface="+mj-lt"/>
              <a:buAutoNum type="arabicPeriod"/>
            </a:pPr>
            <a:r>
              <a:rPr lang="en-US" sz="4800" dirty="0" smtClean="0">
                <a:latin typeface="Bookman Old Style" pitchFamily="18" charset="0"/>
              </a:rPr>
              <a:t>In Industries they are used in machine tools, packaging, factory automation, material handling, printing converting, assembly lines, and many other demanding applications robotics, CNC machinery or automated manufacturing.</a:t>
            </a:r>
          </a:p>
          <a:p>
            <a:pPr marL="514350" indent="-514350" algn="just">
              <a:buFont typeface="+mj-lt"/>
              <a:buAutoNum type="arabicPeriod"/>
            </a:pPr>
            <a:r>
              <a:rPr lang="en-US" sz="4800" dirty="0" smtClean="0">
                <a:latin typeface="Bookman Old Style" pitchFamily="18" charset="0"/>
              </a:rPr>
              <a:t>They are also used in radio controlled airplanes to control the positioning and movement of elevators.</a:t>
            </a:r>
          </a:p>
          <a:p>
            <a:pPr marL="514350" indent="-514350" algn="just">
              <a:buFont typeface="+mj-lt"/>
              <a:buAutoNum type="arabicPeriod"/>
            </a:pPr>
            <a:r>
              <a:rPr lang="en-US" sz="4800" dirty="0" smtClean="0">
                <a:latin typeface="Bookman Old Style" pitchFamily="18" charset="0"/>
              </a:rPr>
              <a:t>They are used in robots because of their smooth switching on and off and accurate positioning.</a:t>
            </a:r>
          </a:p>
          <a:p>
            <a:pPr marL="514350" indent="-514350" algn="just">
              <a:buFont typeface="+mj-lt"/>
              <a:buAutoNum type="arabicPeriod"/>
            </a:pPr>
            <a:r>
              <a:rPr lang="en-US" sz="4800" dirty="0" smtClean="0">
                <a:latin typeface="Bookman Old Style" pitchFamily="18" charset="0"/>
              </a:rPr>
              <a:t>They are also used by aerospace industry to maintain hydraulic fluid in their hydraulic systems.</a:t>
            </a:r>
          </a:p>
          <a:p>
            <a:pPr marL="514350" indent="-514350" algn="just">
              <a:buFont typeface="+mj-lt"/>
              <a:buAutoNum type="arabicPeriod"/>
            </a:pPr>
            <a:r>
              <a:rPr lang="en-US" sz="4800" dirty="0" smtClean="0">
                <a:latin typeface="Bookman Old Style" pitchFamily="18" charset="0"/>
              </a:rPr>
              <a:t>They are used in many radio controlled toys.</a:t>
            </a:r>
          </a:p>
          <a:p>
            <a:pPr marL="514350" indent="-514350" algn="just">
              <a:buFont typeface="+mj-lt"/>
              <a:buAutoNum type="arabicPeriod"/>
            </a:pPr>
            <a:r>
              <a:rPr lang="en-US" sz="4800" dirty="0" smtClean="0">
                <a:latin typeface="Bookman Old Style" pitchFamily="18" charset="0"/>
              </a:rPr>
              <a:t>They are used in electronic devices such as DVDs or Blue ray Disc players to extend or replay the disc trays.</a:t>
            </a:r>
          </a:p>
          <a:p>
            <a:pPr marL="514350" indent="-514350" algn="just">
              <a:buFont typeface="+mj-lt"/>
              <a:buAutoNum type="arabicPeriod"/>
            </a:pPr>
            <a:r>
              <a:rPr lang="en-US" sz="4800" dirty="0" smtClean="0">
                <a:latin typeface="Bookman Old Style" pitchFamily="18" charset="0"/>
              </a:rPr>
              <a:t>They are also being used in automobiles to maintain the speed of vehicles.</a:t>
            </a:r>
            <a:endParaRPr lang="en-US" sz="4800" dirty="0">
              <a:latin typeface="Bookman Old Style"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981200"/>
            <a:ext cx="20002500" cy="11533913"/>
          </a:xfrm>
          <a:prstGeom prst="rect">
            <a:avLst/>
          </a:prstGeom>
        </p:spPr>
        <p:txBody>
          <a:bodyPr wrap="square" lIns="106666" tIns="53333" rIns="106666" bIns="53333">
            <a:spAutoFit/>
          </a:bodyPr>
          <a:lstStyle/>
          <a:p>
            <a:pPr marL="0" lvl="1" indent="0" algn="just">
              <a:lnSpc>
                <a:spcPct val="150000"/>
              </a:lnSpc>
              <a:buFont typeface="Wingdings" pitchFamily="2" charset="2"/>
              <a:buChar char="ü"/>
            </a:pPr>
            <a:r>
              <a:rPr lang="en-US" sz="5600" dirty="0" smtClean="0">
                <a:latin typeface="Bookman Old Style" pitchFamily="18" charset="0"/>
              </a:rPr>
              <a:t>A three-terminal resistor with a sliding contact that forms an adjustable voltage divider</a:t>
            </a:r>
          </a:p>
          <a:p>
            <a:pPr marL="0" lvl="1" indent="0" algn="just">
              <a:lnSpc>
                <a:spcPct val="150000"/>
              </a:lnSpc>
              <a:buFont typeface="Wingdings" pitchFamily="2" charset="2"/>
              <a:buChar char="ü"/>
            </a:pPr>
            <a:r>
              <a:rPr lang="en-US" sz="5600" dirty="0" smtClean="0">
                <a:latin typeface="Bookman Old Style" pitchFamily="18" charset="0"/>
              </a:rPr>
              <a:t>Used to </a:t>
            </a:r>
            <a:r>
              <a:rPr lang="en-US" sz="5600" b="1" i="1" dirty="0" smtClean="0">
                <a:latin typeface="Bookman Old Style" pitchFamily="18" charset="0"/>
              </a:rPr>
              <a:t>convert rotary or linear displacement to a voltage</a:t>
            </a:r>
          </a:p>
          <a:p>
            <a:pPr marL="0" lvl="1" indent="0" algn="just">
              <a:lnSpc>
                <a:spcPct val="150000"/>
              </a:lnSpc>
              <a:buFont typeface="Wingdings" pitchFamily="2" charset="2"/>
              <a:buChar char="ü"/>
            </a:pPr>
            <a:r>
              <a:rPr lang="en-US" sz="5600" dirty="0" smtClean="0">
                <a:latin typeface="Bookman Old Style" pitchFamily="18" charset="0"/>
              </a:rPr>
              <a:t>Resistance value can also be converted to a voltage</a:t>
            </a:r>
          </a:p>
          <a:p>
            <a:pPr marL="0" lvl="1" indent="0" algn="just">
              <a:lnSpc>
                <a:spcPct val="150000"/>
              </a:lnSpc>
              <a:buFont typeface="Wingdings" pitchFamily="2" charset="2"/>
              <a:buChar char="ü"/>
            </a:pPr>
            <a:endParaRPr lang="en-US" sz="5600" dirty="0" smtClean="0">
              <a:latin typeface="Bookman Old Style" pitchFamily="18" charset="0"/>
            </a:endParaRPr>
          </a:p>
          <a:p>
            <a:pPr marL="0" lvl="1" indent="0" algn="just">
              <a:lnSpc>
                <a:spcPct val="150000"/>
              </a:lnSpc>
              <a:buFont typeface="Wingdings" pitchFamily="2" charset="2"/>
              <a:buChar char="ü"/>
            </a:pPr>
            <a:r>
              <a:rPr lang="en-US" sz="5600" dirty="0" smtClean="0">
                <a:latin typeface="Bookman Old Style" pitchFamily="18" charset="0"/>
              </a:rPr>
              <a:t>Used to detect angular position (i.e. of a robot arm, etc.)</a:t>
            </a:r>
          </a:p>
          <a:p>
            <a:pPr algn="just">
              <a:lnSpc>
                <a:spcPct val="150000"/>
              </a:lnSpc>
              <a:buFont typeface="Wingdings" pitchFamily="2" charset="2"/>
              <a:buChar char="ü"/>
            </a:pPr>
            <a:endParaRPr lang="en-US" sz="4700" dirty="0" smtClean="0">
              <a:latin typeface="Bookman Old Style" pitchFamily="18" charset="0"/>
            </a:endParaRPr>
          </a:p>
        </p:txBody>
      </p:sp>
      <p:sp>
        <p:nvSpPr>
          <p:cNvPr id="3" name="Rectangle 2"/>
          <p:cNvSpPr txBox="1">
            <a:spLocks noChangeArrowheads="1"/>
          </p:cNvSpPr>
          <p:nvPr/>
        </p:nvSpPr>
        <p:spPr>
          <a:xfrm>
            <a:off x="6553200" y="533400"/>
            <a:ext cx="9673171" cy="1523998"/>
          </a:xfrm>
          <a:prstGeom prst="roundRect">
            <a:avLst/>
          </a:prstGeom>
        </p:spPr>
        <p:style>
          <a:lnRef idx="1">
            <a:schemeClr val="accent6"/>
          </a:lnRef>
          <a:fillRef idx="2">
            <a:schemeClr val="accent6"/>
          </a:fillRef>
          <a:effectRef idx="1">
            <a:schemeClr val="accent6"/>
          </a:effectRef>
          <a:fontRef idx="minor">
            <a:schemeClr val="dk1"/>
          </a:fontRef>
        </p:style>
        <p:txBody>
          <a:bodyPr lIns="106666" tIns="53333" rIns="106666" bIns="53333"/>
          <a:lstStyle/>
          <a:p>
            <a:pPr algn="ctr" defTabSz="1644433"/>
            <a:r>
              <a:rPr lang="en-US" sz="8000" b="1" i="1" dirty="0" smtClean="0">
                <a:solidFill>
                  <a:srgbClr val="FF0000"/>
                </a:solidFill>
                <a:latin typeface="Bookman Old Style" pitchFamily="18" charset="0"/>
                <a:cs typeface="Times New Roman" pitchFamily="18" charset="0"/>
              </a:rPr>
              <a:t>Potentiometer</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6019800" y="0"/>
            <a:ext cx="10820400" cy="14478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IN" sz="7200" b="1" i="1" dirty="0" smtClean="0">
                <a:solidFill>
                  <a:srgbClr val="FF0000"/>
                </a:solidFill>
                <a:latin typeface="Bookman Old Style" pitchFamily="18" charset="0"/>
                <a:cs typeface="Times New Roman" pitchFamily="18" charset="0"/>
              </a:rPr>
              <a:t>Solenoid Actuator </a:t>
            </a:r>
          </a:p>
        </p:txBody>
      </p:sp>
      <p:pic>
        <p:nvPicPr>
          <p:cNvPr id="99331" name="Picture 2" descr="C:\Documents and Settings\Narendra V Lakal\Desktop\Narendra Desktop\Academic Data\Mechatronics Data\solenoid animation.gif"/>
          <p:cNvPicPr>
            <a:picLocks noGrp="1" noChangeAspect="1" noChangeArrowheads="1" noCrop="1"/>
          </p:cNvPicPr>
          <p:nvPr>
            <p:ph idx="1"/>
          </p:nvPr>
        </p:nvPicPr>
        <p:blipFill>
          <a:blip r:embed="rId2" cstate="print"/>
          <a:srcRect/>
          <a:stretch>
            <a:fillRect/>
          </a:stretch>
        </p:blipFill>
        <p:spPr>
          <a:xfrm>
            <a:off x="0" y="8137059"/>
            <a:ext cx="16078200" cy="5578941"/>
          </a:xfrm>
        </p:spPr>
      </p:pic>
      <p:sp>
        <p:nvSpPr>
          <p:cNvPr id="99332" name="Content Placeholder 7"/>
          <p:cNvSpPr txBox="1">
            <a:spLocks/>
          </p:cNvSpPr>
          <p:nvPr/>
        </p:nvSpPr>
        <p:spPr bwMode="auto">
          <a:xfrm>
            <a:off x="457200" y="1371600"/>
            <a:ext cx="21488400" cy="3506390"/>
          </a:xfrm>
          <a:prstGeom prst="rect">
            <a:avLst/>
          </a:prstGeom>
          <a:noFill/>
          <a:ln w="9525">
            <a:noFill/>
            <a:miter lim="800000"/>
            <a:headEnd/>
            <a:tailEnd/>
          </a:ln>
        </p:spPr>
        <p:txBody>
          <a:bodyPr lIns="157082" tIns="78542" rIns="157082" bIns="78542"/>
          <a:lstStyle/>
          <a:p>
            <a:pPr marL="466664" indent="-466664" algn="just">
              <a:spcBef>
                <a:spcPts val="991"/>
              </a:spcBef>
              <a:buSzPct val="85000"/>
              <a:buFont typeface="Wingdings 2" pitchFamily="18" charset="2"/>
              <a:buChar char=""/>
            </a:pPr>
            <a:r>
              <a:rPr lang="en-US" sz="4400" dirty="0">
                <a:latin typeface="Bookman Old Style" pitchFamily="18" charset="0"/>
                <a:ea typeface="Calibri" pitchFamily="34" charset="0"/>
                <a:cs typeface="Times New Roman" pitchFamily="18" charset="0"/>
              </a:rPr>
              <a:t>Electromagnetic actuator</a:t>
            </a:r>
          </a:p>
          <a:p>
            <a:pPr marL="466664" indent="-466664" algn="just">
              <a:spcBef>
                <a:spcPts val="991"/>
              </a:spcBef>
              <a:buSzPct val="85000"/>
              <a:buFont typeface="Wingdings 2" pitchFamily="18" charset="2"/>
              <a:buChar char=""/>
            </a:pPr>
            <a:r>
              <a:rPr lang="en-US" sz="4400" dirty="0">
                <a:latin typeface="Bookman Old Style" pitchFamily="18" charset="0"/>
                <a:ea typeface="Calibri" pitchFamily="34" charset="0"/>
                <a:cs typeface="Times New Roman" pitchFamily="18" charset="0"/>
              </a:rPr>
              <a:t>Consist of a movable ferrite core that is activated by current </a:t>
            </a:r>
            <a:r>
              <a:rPr lang="en-US" sz="4400" dirty="0" smtClean="0">
                <a:latin typeface="Bookman Old Style" pitchFamily="18" charset="0"/>
                <a:ea typeface="Calibri" pitchFamily="34" charset="0"/>
                <a:cs typeface="Times New Roman" pitchFamily="18" charset="0"/>
              </a:rPr>
              <a:t>flow</a:t>
            </a:r>
            <a:endParaRPr lang="en-US" sz="4400" dirty="0">
              <a:latin typeface="Bookman Old Style" pitchFamily="18" charset="0"/>
              <a:ea typeface="Calibri" pitchFamily="34" charset="0"/>
              <a:cs typeface="Times New Roman" pitchFamily="18" charset="0"/>
            </a:endParaRPr>
          </a:p>
          <a:p>
            <a:pPr marL="465138" lvl="1" indent="-465138" algn="just">
              <a:spcBef>
                <a:spcPts val="991"/>
              </a:spcBef>
              <a:buSzPct val="85000"/>
              <a:buFont typeface="Wingdings 2" pitchFamily="18" charset="2"/>
              <a:buChar char=""/>
            </a:pPr>
            <a:r>
              <a:rPr lang="en-US" sz="4400" dirty="0">
                <a:latin typeface="Bookman Old Style" pitchFamily="18" charset="0"/>
                <a:ea typeface="Calibri" pitchFamily="34" charset="0"/>
                <a:cs typeface="Times New Roman" pitchFamily="18" charset="0"/>
              </a:rPr>
              <a:t>When the coil is energized, a magnetic field is established that provides the </a:t>
            </a:r>
            <a:r>
              <a:rPr lang="en-US" sz="4400" b="1" i="1" dirty="0">
                <a:latin typeface="Bookman Old Style" pitchFamily="18" charset="0"/>
                <a:ea typeface="Calibri" pitchFamily="34" charset="0"/>
                <a:cs typeface="Times New Roman" pitchFamily="18" charset="0"/>
              </a:rPr>
              <a:t>force to push or pull the </a:t>
            </a:r>
            <a:r>
              <a:rPr lang="en-US" sz="4400" b="1" i="1" dirty="0" smtClean="0">
                <a:latin typeface="Bookman Old Style" pitchFamily="18" charset="0"/>
                <a:ea typeface="Calibri" pitchFamily="34" charset="0"/>
                <a:cs typeface="Times New Roman" pitchFamily="18" charset="0"/>
              </a:rPr>
              <a:t>core</a:t>
            </a:r>
          </a:p>
          <a:p>
            <a:pPr marL="465138" lvl="1" indent="-465138" algn="just">
              <a:spcBef>
                <a:spcPts val="991"/>
              </a:spcBef>
              <a:buSzPct val="85000"/>
              <a:buFont typeface="Wingdings 2" pitchFamily="18" charset="2"/>
              <a:buChar char=""/>
            </a:pPr>
            <a:endParaRPr lang="en-US" sz="4400" b="1" i="1" dirty="0">
              <a:latin typeface="Bookman Old Style" pitchFamily="18" charset="0"/>
              <a:ea typeface="Calibri" pitchFamily="34" charset="0"/>
              <a:cs typeface="Times New Roman" pitchFamily="18" charset="0"/>
            </a:endParaRPr>
          </a:p>
          <a:p>
            <a:pPr marL="466664" indent="-466664" algn="just">
              <a:spcBef>
                <a:spcPts val="991"/>
              </a:spcBef>
              <a:buSzPct val="85000"/>
              <a:buFont typeface="Wingdings 2" pitchFamily="18" charset="2"/>
              <a:buChar char=""/>
            </a:pPr>
            <a:r>
              <a:rPr lang="en-US" sz="4400" b="1" i="1" dirty="0">
                <a:latin typeface="Bookman Old Style" pitchFamily="18" charset="0"/>
                <a:ea typeface="Calibri" pitchFamily="34" charset="0"/>
                <a:cs typeface="Times New Roman" pitchFamily="18" charset="0"/>
              </a:rPr>
              <a:t>Provide large force over a short </a:t>
            </a:r>
            <a:r>
              <a:rPr lang="en-US" sz="4400" b="1" i="1" dirty="0" smtClean="0">
                <a:latin typeface="Bookman Old Style" pitchFamily="18" charset="0"/>
                <a:ea typeface="Calibri" pitchFamily="34" charset="0"/>
                <a:cs typeface="Times New Roman" pitchFamily="18" charset="0"/>
              </a:rPr>
              <a:t>duration</a:t>
            </a:r>
          </a:p>
          <a:p>
            <a:pPr marL="466664" indent="-466664" algn="just">
              <a:spcBef>
                <a:spcPts val="991"/>
              </a:spcBef>
              <a:buSzPct val="85000"/>
              <a:buFont typeface="Wingdings 2" pitchFamily="18" charset="2"/>
              <a:buChar char=""/>
            </a:pPr>
            <a:r>
              <a:rPr lang="en-US" sz="4400" dirty="0" smtClean="0">
                <a:latin typeface="Bookman Old Style" pitchFamily="18" charset="0"/>
                <a:ea typeface="Calibri" pitchFamily="34" charset="0"/>
                <a:cs typeface="Times New Roman" pitchFamily="18" charset="0"/>
              </a:rPr>
              <a:t>Normally used as </a:t>
            </a:r>
            <a:r>
              <a:rPr lang="en-US" sz="4400" b="1" i="1" dirty="0" smtClean="0">
                <a:latin typeface="Bookman Old Style" pitchFamily="18" charset="0"/>
                <a:ea typeface="Calibri" pitchFamily="34" charset="0"/>
                <a:cs typeface="Times New Roman" pitchFamily="18" charset="0"/>
              </a:rPr>
              <a:t>linear actuator</a:t>
            </a:r>
          </a:p>
          <a:p>
            <a:pPr marL="466664" indent="-466664" algn="just">
              <a:spcBef>
                <a:spcPts val="991"/>
              </a:spcBef>
              <a:buSzPct val="85000"/>
              <a:buFont typeface="Wingdings 2" pitchFamily="18" charset="2"/>
              <a:buChar char=""/>
            </a:pPr>
            <a:r>
              <a:rPr lang="en-US" sz="4400" b="1" i="1" dirty="0" smtClean="0">
                <a:latin typeface="Bookman Old Style" pitchFamily="18" charset="0"/>
                <a:ea typeface="Calibri" pitchFamily="34" charset="0"/>
                <a:cs typeface="Times New Roman" pitchFamily="18" charset="0"/>
              </a:rPr>
              <a:t>Application</a:t>
            </a:r>
            <a:r>
              <a:rPr lang="en-US" sz="4400" dirty="0" smtClean="0">
                <a:latin typeface="Bookman Old Style" pitchFamily="18" charset="0"/>
                <a:ea typeface="Calibri" pitchFamily="34" charset="0"/>
                <a:cs typeface="Times New Roman" pitchFamily="18" charset="0"/>
              </a:rPr>
              <a:t> in- Room heating, gas flow, water flow etc</a:t>
            </a:r>
            <a:endParaRPr lang="en-US" sz="4400" dirty="0">
              <a:latin typeface="Bookman Old Style" pitchFamily="18" charset="0"/>
              <a:ea typeface="Calibri" pitchFamily="34" charset="0"/>
              <a:cs typeface="Times New Roman" pitchFamily="18" charset="0"/>
            </a:endParaRPr>
          </a:p>
        </p:txBody>
      </p:sp>
      <p:pic>
        <p:nvPicPr>
          <p:cNvPr id="200706" name="Picture 2"/>
          <p:cNvPicPr>
            <a:picLocks noChangeAspect="1" noChangeArrowheads="1"/>
          </p:cNvPicPr>
          <p:nvPr/>
        </p:nvPicPr>
        <p:blipFill>
          <a:blip r:embed="rId3" cstate="print">
            <a:lum bright="20000" contrast="30000"/>
          </a:blip>
          <a:srcRect l="28111" t="27083" r="43778" b="31250"/>
          <a:stretch>
            <a:fillRect/>
          </a:stretch>
        </p:blipFill>
        <p:spPr bwMode="auto">
          <a:xfrm>
            <a:off x="16078200" y="5257800"/>
            <a:ext cx="6781800" cy="845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27720"/>
            <a:ext cx="21564600" cy="13388280"/>
          </a:xfrm>
          <a:prstGeom prst="rect">
            <a:avLst/>
          </a:prstGeom>
        </p:spPr>
        <p:txBody>
          <a:bodyPr wrap="square">
            <a:spAutoFit/>
          </a:bodyPr>
          <a:lstStyle/>
          <a:p>
            <a:pPr algn="just"/>
            <a:r>
              <a:rPr lang="en-US" sz="4800" b="1" i="1" dirty="0" smtClean="0">
                <a:solidFill>
                  <a:srgbClr val="0070C0"/>
                </a:solidFill>
                <a:latin typeface="Bookman Old Style" pitchFamily="18" charset="0"/>
              </a:rPr>
              <a:t>Working-</a:t>
            </a:r>
          </a:p>
          <a:p>
            <a:pPr algn="just">
              <a:buFont typeface="Wingdings" pitchFamily="2" charset="2"/>
              <a:buChar char="ü"/>
            </a:pPr>
            <a:r>
              <a:rPr lang="en-US" sz="4800" dirty="0" smtClean="0">
                <a:latin typeface="Bookman Old Style" pitchFamily="18" charset="0"/>
              </a:rPr>
              <a:t>A solenoid is defined as a coil of wire commonly in the form of a long cylinder that when carrying a current resembles a bar magnet so that a moveable core (armature) is drawn into (pulled-in) the coil when a current flows.</a:t>
            </a:r>
          </a:p>
          <a:p>
            <a:pPr algn="just">
              <a:buFont typeface="Wingdings" pitchFamily="2" charset="2"/>
              <a:buChar char="ü"/>
            </a:pPr>
            <a:endParaRPr lang="en-US" sz="4800" dirty="0" smtClean="0">
              <a:latin typeface="Bookman Old Style" pitchFamily="18" charset="0"/>
            </a:endParaRPr>
          </a:p>
          <a:p>
            <a:pPr algn="just">
              <a:buFont typeface="Wingdings" pitchFamily="2" charset="2"/>
              <a:buChar char="ü"/>
            </a:pPr>
            <a:r>
              <a:rPr lang="en-US" sz="4800" dirty="0" smtClean="0">
                <a:latin typeface="Bookman Old Style" pitchFamily="18" charset="0"/>
              </a:rPr>
              <a:t> A more simple definition is that a solenoid is a coil and a moveable iron core used </a:t>
            </a:r>
            <a:r>
              <a:rPr lang="en-US" sz="4800" b="1" i="1" dirty="0" smtClean="0">
                <a:latin typeface="Bookman Old Style" pitchFamily="18" charset="0"/>
              </a:rPr>
              <a:t>to convert electrical energy into mechanical energy.</a:t>
            </a:r>
          </a:p>
          <a:p>
            <a:pPr algn="just">
              <a:buFont typeface="Wingdings" pitchFamily="2" charset="2"/>
              <a:buChar char="ü"/>
            </a:pPr>
            <a:endParaRPr lang="en-US" sz="4800" b="1" i="1" dirty="0" smtClean="0">
              <a:latin typeface="Bookman Old Style" pitchFamily="18" charset="0"/>
            </a:endParaRPr>
          </a:p>
          <a:p>
            <a:pPr algn="just">
              <a:buFont typeface="Wingdings" pitchFamily="2" charset="2"/>
              <a:buChar char="ü"/>
            </a:pPr>
            <a:r>
              <a:rPr lang="en-US" sz="4800" dirty="0" smtClean="0">
                <a:latin typeface="Bookman Old Style" pitchFamily="18" charset="0"/>
              </a:rPr>
              <a:t> Normally, the movement of the core compresses a spring.</a:t>
            </a:r>
          </a:p>
          <a:p>
            <a:pPr algn="just">
              <a:buFont typeface="Wingdings" pitchFamily="2" charset="2"/>
              <a:buChar char="ü"/>
            </a:pPr>
            <a:r>
              <a:rPr lang="en-US" sz="4800" dirty="0" smtClean="0">
                <a:latin typeface="Bookman Old Style" pitchFamily="18" charset="0"/>
              </a:rPr>
              <a:t> On power-off, the armature returns back to its normal</a:t>
            </a:r>
          </a:p>
          <a:p>
            <a:pPr algn="just">
              <a:buFont typeface="Wingdings" pitchFamily="2" charset="2"/>
              <a:buChar char="ü"/>
            </a:pPr>
            <a:r>
              <a:rPr lang="en-US" sz="4800" dirty="0" smtClean="0">
                <a:latin typeface="Bookman Old Style" pitchFamily="18" charset="0"/>
              </a:rPr>
              <a:t> The </a:t>
            </a:r>
            <a:r>
              <a:rPr lang="en-US" sz="4800" b="1" i="1" dirty="0" smtClean="0">
                <a:latin typeface="Bookman Old Style" pitchFamily="18" charset="0"/>
              </a:rPr>
              <a:t>stroke of the armature varies from fraction of a mm to several mm depending on application.</a:t>
            </a:r>
          </a:p>
          <a:p>
            <a:pPr algn="just"/>
            <a:r>
              <a:rPr lang="en-US" sz="4800" dirty="0" smtClean="0">
                <a:latin typeface="Bookman Old Style" pitchFamily="18" charset="0"/>
              </a:rPr>
              <a:t> </a:t>
            </a:r>
            <a:endParaRPr lang="en-US" sz="4800" b="1" i="1" dirty="0" smtClean="0">
              <a:solidFill>
                <a:srgbClr val="0070C0"/>
              </a:solidFill>
              <a:latin typeface="Bookman Old Style" pitchFamily="18" charset="0"/>
            </a:endParaRPr>
          </a:p>
          <a:p>
            <a:pPr algn="just"/>
            <a:r>
              <a:rPr lang="en-US" sz="4800" b="1" i="1" dirty="0" smtClean="0">
                <a:solidFill>
                  <a:srgbClr val="0070C0"/>
                </a:solidFill>
                <a:latin typeface="Bookman Old Style" pitchFamily="18" charset="0"/>
              </a:rPr>
              <a:t>There are two main categories of solenoids:</a:t>
            </a:r>
          </a:p>
          <a:p>
            <a:pPr algn="just">
              <a:buFont typeface="Wingdings" pitchFamily="2" charset="2"/>
              <a:buChar char="ü"/>
            </a:pPr>
            <a:endParaRPr lang="en-US" sz="4800" dirty="0" smtClean="0">
              <a:latin typeface="Bookman Old Style" pitchFamily="18" charset="0"/>
            </a:endParaRPr>
          </a:p>
          <a:p>
            <a:pPr algn="just"/>
            <a:r>
              <a:rPr lang="en-US" sz="4800" b="1" i="1" dirty="0" smtClean="0">
                <a:latin typeface="Bookman Old Style" pitchFamily="18" charset="0"/>
              </a:rPr>
              <a:t>Rotary</a:t>
            </a:r>
            <a:r>
              <a:rPr lang="en-US" sz="4800" dirty="0" smtClean="0">
                <a:latin typeface="Bookman Old Style" pitchFamily="18" charset="0"/>
              </a:rPr>
              <a:t> – rotary motion of the armature</a:t>
            </a:r>
          </a:p>
          <a:p>
            <a:pPr algn="just"/>
            <a:r>
              <a:rPr lang="en-US" sz="4800" b="1" i="1" dirty="0" smtClean="0">
                <a:latin typeface="Bookman Old Style" pitchFamily="18" charset="0"/>
              </a:rPr>
              <a:t>Linear</a:t>
            </a:r>
            <a:r>
              <a:rPr lang="en-US" sz="4800" dirty="0" smtClean="0">
                <a:latin typeface="Bookman Old Style" pitchFamily="18" charset="0"/>
              </a:rPr>
              <a:t> – linear motion of the armature</a:t>
            </a:r>
            <a:endParaRPr lang="en-US" sz="4800" dirty="0">
              <a:latin typeface="Bookman Old Style"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0" y="0"/>
            <a:ext cx="9368371" cy="1982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Potentiometer</a:t>
            </a:r>
          </a:p>
        </p:txBody>
      </p:sp>
      <p:sp>
        <p:nvSpPr>
          <p:cNvPr id="53251" name="Rectangle 5"/>
          <p:cNvSpPr>
            <a:spLocks noGrp="1" noChangeArrowheads="1"/>
          </p:cNvSpPr>
          <p:nvPr>
            <p:ph idx="1"/>
          </p:nvPr>
        </p:nvSpPr>
        <p:spPr>
          <a:xfrm>
            <a:off x="770472" y="3581400"/>
            <a:ext cx="21484166" cy="3238500"/>
          </a:xfrm>
        </p:spPr>
        <p:txBody>
          <a:bodyPr/>
          <a:lstStyle/>
          <a:p>
            <a:pPr algn="just" eaLnBrk="1" hangingPunct="1">
              <a:buFont typeface="Wingdings" pitchFamily="2" charset="2"/>
              <a:buChar char="ü"/>
            </a:pPr>
            <a:r>
              <a:rPr lang="en-US" sz="4800" dirty="0" smtClean="0">
                <a:latin typeface="Bookman Old Style" pitchFamily="18" charset="0"/>
                <a:ea typeface="Calibri" pitchFamily="34" charset="0"/>
                <a:cs typeface="Times New Roman" pitchFamily="18" charset="0"/>
              </a:rPr>
              <a:t>A rotary and linear potentiometer is a variable resistance device that can be used to </a:t>
            </a:r>
            <a:r>
              <a:rPr lang="en-US" sz="4800" b="1" i="1" dirty="0" smtClean="0">
                <a:latin typeface="Bookman Old Style" pitchFamily="18" charset="0"/>
                <a:ea typeface="Calibri" pitchFamily="34" charset="0"/>
                <a:cs typeface="Times New Roman" pitchFamily="18" charset="0"/>
              </a:rPr>
              <a:t>measure angular position and linear position</a:t>
            </a:r>
            <a:r>
              <a:rPr lang="en-US" sz="4800" i="1" dirty="0" smtClean="0">
                <a:latin typeface="Bookman Old Style" pitchFamily="18" charset="0"/>
                <a:ea typeface="Calibri" pitchFamily="34" charset="0"/>
                <a:cs typeface="Times New Roman" pitchFamily="18" charset="0"/>
              </a:rPr>
              <a:t>.</a:t>
            </a:r>
          </a:p>
          <a:p>
            <a:pPr algn="just" eaLnBrk="1" hangingPunct="1">
              <a:buFont typeface="Wingdings" pitchFamily="2" charset="2"/>
              <a:buChar char="ü"/>
            </a:pPr>
            <a:r>
              <a:rPr lang="en-US" sz="4800" dirty="0" smtClean="0">
                <a:latin typeface="Bookman Old Style" pitchFamily="18" charset="0"/>
                <a:ea typeface="Calibri" pitchFamily="34" charset="0"/>
                <a:cs typeface="Times New Roman" pitchFamily="18" charset="0"/>
              </a:rPr>
              <a:t>Through voltage division the change in resistance can be used to create an output voltage that is directly proportional to the input displacement. </a:t>
            </a:r>
          </a:p>
        </p:txBody>
      </p:sp>
      <p:pic>
        <p:nvPicPr>
          <p:cNvPr id="53252" name="Picture 2" descr="http://darcy.rsgc.on.ca/ACES/TEL3M/images/EGAnimations/anipot.gif"/>
          <p:cNvPicPr>
            <a:picLocks noChangeAspect="1" noChangeArrowheads="1" noCrop="1"/>
          </p:cNvPicPr>
          <p:nvPr/>
        </p:nvPicPr>
        <p:blipFill>
          <a:blip r:embed="rId3" cstate="print"/>
          <a:srcRect/>
          <a:stretch>
            <a:fillRect/>
          </a:stretch>
        </p:blipFill>
        <p:spPr bwMode="auto">
          <a:xfrm>
            <a:off x="381000" y="7467600"/>
            <a:ext cx="17674166" cy="563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2438400" y="2743200"/>
            <a:ext cx="7366412" cy="846371"/>
          </a:xfrm>
          <a:prstGeom prst="rect">
            <a:avLst/>
          </a:prstGeom>
        </p:spPr>
        <p:style>
          <a:lnRef idx="1">
            <a:schemeClr val="accent6"/>
          </a:lnRef>
          <a:fillRef idx="3">
            <a:schemeClr val="accent6"/>
          </a:fillRef>
          <a:effectRef idx="2">
            <a:schemeClr val="accent6"/>
          </a:effectRef>
          <a:fontRef idx="minor">
            <a:schemeClr val="lt1"/>
          </a:fontRef>
        </p:style>
        <p:txBody>
          <a:bodyPr wrap="none" lIns="106666" tIns="53333" rIns="106666" bIns="53333">
            <a:spAutoFit/>
          </a:bodyPr>
          <a:lstStyle/>
          <a:p>
            <a:r>
              <a:rPr lang="en-US" sz="4700" b="1" dirty="0" smtClean="0">
                <a:latin typeface="Bookman Old Style" pitchFamily="18" charset="0"/>
                <a:ea typeface="Calibri" pitchFamily="34" charset="0"/>
                <a:cs typeface="Times New Roman" pitchFamily="18" charset="0"/>
              </a:rPr>
              <a:t>Rotary </a:t>
            </a:r>
            <a:r>
              <a:rPr lang="en-US" sz="4800" b="1" dirty="0" smtClean="0">
                <a:latin typeface="Bookman Old Style" pitchFamily="18" charset="0"/>
                <a:ea typeface="Calibri" pitchFamily="34" charset="0"/>
                <a:cs typeface="Times New Roman" pitchFamily="18" charset="0"/>
              </a:rPr>
              <a:t>potentiometer</a:t>
            </a:r>
            <a:r>
              <a:rPr lang="en-US" sz="4700" b="1" dirty="0" smtClean="0">
                <a:latin typeface="Bookman Old Style" pitchFamily="18" charset="0"/>
                <a:ea typeface="Calibri" pitchFamily="34" charset="0"/>
                <a:cs typeface="Times New Roman" pitchFamily="18" charset="0"/>
              </a:rPr>
              <a:t> </a:t>
            </a:r>
            <a:endParaRPr lang="en-US" sz="4700" b="1" dirty="0">
              <a:latin typeface="Bookman Old Style" pitchFamily="18" charset="0"/>
            </a:endParaRPr>
          </a:p>
        </p:txBody>
      </p:sp>
      <p:sp>
        <p:nvSpPr>
          <p:cNvPr id="7" name="Rectangle 6"/>
          <p:cNvSpPr/>
          <p:nvPr/>
        </p:nvSpPr>
        <p:spPr>
          <a:xfrm>
            <a:off x="13030200" y="2590800"/>
            <a:ext cx="7135579" cy="830983"/>
          </a:xfrm>
          <a:prstGeom prst="rect">
            <a:avLst/>
          </a:prstGeom>
        </p:spPr>
        <p:style>
          <a:lnRef idx="1">
            <a:schemeClr val="accent6"/>
          </a:lnRef>
          <a:fillRef idx="3">
            <a:schemeClr val="accent6"/>
          </a:fillRef>
          <a:effectRef idx="2">
            <a:schemeClr val="accent6"/>
          </a:effectRef>
          <a:fontRef idx="minor">
            <a:schemeClr val="lt1"/>
          </a:fontRef>
        </p:style>
        <p:txBody>
          <a:bodyPr wrap="none" lIns="106666" tIns="53333" rIns="106666" bIns="53333">
            <a:spAutoFit/>
          </a:bodyPr>
          <a:lstStyle/>
          <a:p>
            <a:r>
              <a:rPr lang="en-US" sz="4700" b="1" dirty="0" smtClean="0">
                <a:latin typeface="Bookman Old Style" pitchFamily="18" charset="0"/>
                <a:ea typeface="Calibri" pitchFamily="34" charset="0"/>
                <a:cs typeface="Times New Roman" pitchFamily="18" charset="0"/>
              </a:rPr>
              <a:t>Linear potentiometer </a:t>
            </a:r>
            <a:endParaRPr lang="en-US" sz="4700" b="1" dirty="0">
              <a:latin typeface="Bookman Old Style" pitchFamily="18" charset="0"/>
            </a:endParaRPr>
          </a:p>
        </p:txBody>
      </p:sp>
      <p:sp>
        <p:nvSpPr>
          <p:cNvPr id="8" name="Down Arrow 7"/>
          <p:cNvSpPr/>
          <p:nvPr/>
        </p:nvSpPr>
        <p:spPr>
          <a:xfrm>
            <a:off x="11036304" y="1962150"/>
            <a:ext cx="740834" cy="952500"/>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06666" tIns="53333" rIns="106666" bIns="53333" rtlCol="0" anchor="ctr"/>
          <a:lstStyle/>
          <a:p>
            <a:pPr algn="ctr"/>
            <a:endParaRPr lang="en-US"/>
          </a:p>
        </p:txBody>
      </p:sp>
      <p:sp>
        <p:nvSpPr>
          <p:cNvPr id="9" name="Left-Right Arrow 8"/>
          <p:cNvSpPr/>
          <p:nvPr/>
        </p:nvSpPr>
        <p:spPr>
          <a:xfrm>
            <a:off x="10295472" y="2914650"/>
            <a:ext cx="2434166" cy="571500"/>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06666" tIns="53333" rIns="106666" bIns="53333" rtlCol="0" anchor="ctr"/>
          <a:lstStyle/>
          <a:p>
            <a:pPr algn="ctr"/>
            <a:endParaRPr lang="en-US"/>
          </a:p>
        </p:txBody>
      </p:sp>
      <p:sp>
        <p:nvSpPr>
          <p:cNvPr id="10" name="Rectangle 9"/>
          <p:cNvSpPr/>
          <p:nvPr/>
        </p:nvSpPr>
        <p:spPr>
          <a:xfrm>
            <a:off x="8458200" y="12367750"/>
            <a:ext cx="7493049" cy="738650"/>
          </a:xfrm>
          <a:prstGeom prst="rect">
            <a:avLst/>
          </a:prstGeom>
        </p:spPr>
        <p:txBody>
          <a:bodyPr wrap="none" lIns="106666" tIns="53333" rIns="106666" bIns="53333">
            <a:spAutoFit/>
          </a:bodyPr>
          <a:lstStyle/>
          <a:p>
            <a:r>
              <a:rPr lang="en-US" sz="4100" b="1" i="1" dirty="0" smtClean="0">
                <a:latin typeface="Bookman Old Style" pitchFamily="18" charset="0"/>
                <a:ea typeface="Calibri" pitchFamily="34" charset="0"/>
                <a:cs typeface="Times New Roman" pitchFamily="18" charset="0"/>
              </a:rPr>
              <a:t>Fig. Linear potentiometer </a:t>
            </a:r>
            <a:endParaRPr lang="en-US" sz="4100" b="1" i="1" dirty="0">
              <a:latin typeface="Bookman Old Style" pitchFamily="18" charset="0"/>
            </a:endParaRPr>
          </a:p>
        </p:txBody>
      </p:sp>
      <p:pic>
        <p:nvPicPr>
          <p:cNvPr id="11" name="Picture 1"/>
          <p:cNvPicPr>
            <a:picLocks noChangeAspect="1" noChangeArrowheads="1"/>
          </p:cNvPicPr>
          <p:nvPr/>
        </p:nvPicPr>
        <p:blipFill>
          <a:blip r:embed="rId4" cstate="print"/>
          <a:srcRect l="49455" t="51362" r="44347" b="33605"/>
          <a:stretch>
            <a:fillRect/>
          </a:stretch>
        </p:blipFill>
        <p:spPr bwMode="auto">
          <a:xfrm>
            <a:off x="17983200" y="7467600"/>
            <a:ext cx="4499876" cy="5562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990600" y="12460069"/>
            <a:ext cx="6630341" cy="646331"/>
          </a:xfrm>
          <a:prstGeom prst="rect">
            <a:avLst/>
          </a:prstGeom>
        </p:spPr>
        <p:txBody>
          <a:bodyPr wrap="none">
            <a:spAutoFit/>
          </a:bodyPr>
          <a:lstStyle/>
          <a:p>
            <a:r>
              <a:rPr lang="en-US" sz="3600" b="1" i="1" dirty="0" smtClean="0">
                <a:latin typeface="Bookman Old Style" pitchFamily="18" charset="0"/>
                <a:ea typeface="Calibri" pitchFamily="34" charset="0"/>
                <a:cs typeface="Times New Roman" pitchFamily="18" charset="0"/>
              </a:rPr>
              <a:t>Fig. Rotary potentiometer </a:t>
            </a:r>
            <a:endParaRPr lang="en-US" sz="3600" b="1" i="1" dirty="0">
              <a:latin typeface="Bookman Old Style"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791200" y="76200"/>
            <a:ext cx="11303000" cy="15240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6300" b="1" i="1" dirty="0" smtClean="0">
                <a:solidFill>
                  <a:srgbClr val="FF0000"/>
                </a:solidFill>
                <a:latin typeface="Bookman Old Style" pitchFamily="18" charset="0"/>
                <a:cs typeface="Times New Roman" pitchFamily="18" charset="0"/>
              </a:rPr>
              <a:t>Rotary Potentiometer</a:t>
            </a:r>
          </a:p>
        </p:txBody>
      </p:sp>
      <p:pic>
        <p:nvPicPr>
          <p:cNvPr id="7170" name="Picture 2" descr="C:\Documents and Settings\Narendra V Lakal\Desktop\Narendra Desktop\Academic Data\Mechatronics Data\pot1.jpg"/>
          <p:cNvPicPr>
            <a:picLocks noChangeAspect="1" noChangeArrowheads="1"/>
          </p:cNvPicPr>
          <p:nvPr/>
        </p:nvPicPr>
        <p:blipFill>
          <a:blip r:embed="rId3" cstate="print"/>
          <a:srcRect l="726" t="11693" r="72413" b="23995"/>
          <a:stretch>
            <a:fillRect/>
          </a:stretch>
        </p:blipFill>
        <p:spPr bwMode="auto">
          <a:xfrm>
            <a:off x="13563600" y="2057400"/>
            <a:ext cx="8555572" cy="7848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5345" name="Picture 1"/>
          <p:cNvPicPr>
            <a:picLocks noChangeAspect="1" noChangeArrowheads="1"/>
          </p:cNvPicPr>
          <p:nvPr/>
        </p:nvPicPr>
        <p:blipFill>
          <a:blip r:embed="rId4" cstate="print"/>
          <a:srcRect l="14657" t="45123" r="62618" b="23564"/>
          <a:stretch>
            <a:fillRect/>
          </a:stretch>
        </p:blipFill>
        <p:spPr bwMode="auto">
          <a:xfrm>
            <a:off x="1676400" y="2362200"/>
            <a:ext cx="10109734" cy="7696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1066800" y="10363200"/>
            <a:ext cx="21378334" cy="1769701"/>
          </a:xfrm>
          <a:prstGeom prst="rect">
            <a:avLst/>
          </a:prstGeom>
        </p:spPr>
        <p:txBody>
          <a:bodyPr wrap="square" lIns="106666" tIns="53333" rIns="106666" bIns="53333">
            <a:spAutoFit/>
          </a:bodyPr>
          <a:lstStyle/>
          <a:p>
            <a:pPr algn="just"/>
            <a:r>
              <a:rPr lang="en-US" sz="5400" dirty="0" smtClean="0">
                <a:latin typeface="Bookman Old Style" pitchFamily="18" charset="0"/>
              </a:rPr>
              <a:t>Resistive material has a uniform resistivity so that the ohms-per-inch value along its length is constant.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7500" y="381000"/>
            <a:ext cx="20320000" cy="4539690"/>
          </a:xfrm>
          <a:prstGeom prst="rect">
            <a:avLst/>
          </a:prstGeom>
        </p:spPr>
        <p:txBody>
          <a:bodyPr wrap="square" lIns="106666" tIns="53333" rIns="106666" bIns="53333">
            <a:spAutoFit/>
          </a:bodyPr>
          <a:lstStyle/>
          <a:p>
            <a:r>
              <a:rPr lang="en-US" sz="7200" b="1" i="1" dirty="0" err="1" smtClean="0">
                <a:solidFill>
                  <a:srgbClr val="FF0000"/>
                </a:solidFill>
                <a:latin typeface="Bookman Old Style" pitchFamily="18" charset="0"/>
              </a:rPr>
              <a:t>Eg</a:t>
            </a:r>
            <a:r>
              <a:rPr lang="en-US" sz="7200" b="1" i="1" dirty="0" smtClean="0">
                <a:solidFill>
                  <a:srgbClr val="FF0000"/>
                </a:solidFill>
                <a:latin typeface="Bookman Old Style" pitchFamily="18" charset="0"/>
              </a:rPr>
              <a:t>-</a:t>
            </a:r>
          </a:p>
          <a:p>
            <a:pPr>
              <a:buFont typeface="Wingdings" pitchFamily="2" charset="2"/>
              <a:buChar char="ü"/>
            </a:pPr>
            <a:r>
              <a:rPr lang="en-US" sz="5400" dirty="0" smtClean="0">
                <a:latin typeface="Bookman Old Style" pitchFamily="18" charset="0"/>
              </a:rPr>
              <a:t>The wiper can be used to control the voltage along an element.</a:t>
            </a:r>
          </a:p>
          <a:p>
            <a:pPr>
              <a:buFont typeface="Wingdings" pitchFamily="2" charset="2"/>
              <a:buChar char="ü"/>
            </a:pPr>
            <a:r>
              <a:rPr lang="en-US" sz="5400" dirty="0" smtClean="0">
                <a:latin typeface="Bookman Old Style" pitchFamily="18" charset="0"/>
              </a:rPr>
              <a:t>The wiper taps off the voltage drop between its contact point and ground</a:t>
            </a:r>
            <a:endParaRPr lang="en-US" sz="5400" dirty="0">
              <a:latin typeface="Bookman Old Style" pitchFamily="18" charset="0"/>
            </a:endParaRPr>
          </a:p>
        </p:txBody>
      </p:sp>
      <p:pic>
        <p:nvPicPr>
          <p:cNvPr id="3" name="Picture 2" descr="C:\Users\Mostafa\Documents\College Work 2010\College work\UCC Courses\EET-204\Lecture 2\objects\pot2.gif"/>
          <p:cNvPicPr>
            <a:picLocks noChangeAspect="1" noChangeArrowheads="1"/>
          </p:cNvPicPr>
          <p:nvPr/>
        </p:nvPicPr>
        <p:blipFill>
          <a:blip r:embed="rId2" cstate="print"/>
          <a:srcRect/>
          <a:stretch>
            <a:fillRect/>
          </a:stretch>
        </p:blipFill>
        <p:spPr bwMode="auto">
          <a:xfrm>
            <a:off x="2328338" y="5029200"/>
            <a:ext cx="18203334" cy="8255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1"/>
          <p:cNvSpPr>
            <a:spLocks noChangeArrowheads="1"/>
          </p:cNvSpPr>
          <p:nvPr/>
        </p:nvSpPr>
        <p:spPr bwMode="auto">
          <a:xfrm>
            <a:off x="914400" y="0"/>
            <a:ext cx="20574000" cy="102489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  </a:t>
            </a:r>
            <a:r>
              <a:rPr kumimoji="0" lang="en-US" sz="4000" b="1" i="1"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Advantages of the potentiometer are:</a:t>
            </a:r>
            <a:endParaRPr kumimoji="0" lang="en-US" sz="4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Easy to use</a:t>
            </a:r>
            <a:endParaRPr kumimoji="0" lang="en-US" sz="4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Low cost</a:t>
            </a:r>
            <a:endParaRPr kumimoji="0" lang="en-US" sz="4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High amplitude output</a:t>
            </a:r>
            <a:endParaRPr kumimoji="0" lang="en-US" sz="4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Easily available                                                                                     </a:t>
            </a:r>
            <a:endParaRPr kumimoji="0" lang="en-US" sz="4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Can be used for measuring even large displacements. 			</a:t>
            </a:r>
            <a:endParaRPr kumimoji="0" lang="en-US" sz="4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Can produce a high electrical efficiency</a:t>
            </a:r>
            <a:endParaRPr kumimoji="0" lang="en-US" sz="4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
            </a:r>
            <a:b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br>
            <a:r>
              <a:rPr kumimoji="0" lang="en-US" sz="4000" b="1" i="1"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 Disadvantages</a:t>
            </a:r>
            <a:endParaRPr kumimoji="0" lang="en-US" sz="4000" b="0" i="0" u="none" strike="noStrike" cap="none" normalizeH="0" baseline="0" dirty="0" smtClean="0">
              <a:ln>
                <a:noFill/>
              </a:ln>
              <a:solidFill>
                <a:schemeClr val="tx1"/>
              </a:solidFill>
              <a:effectLst/>
              <a:latin typeface="Bookman Old Style" pitchFamily="18" charset="0"/>
              <a:cs typeface="Arial" pitchFamily="34" charset="0"/>
            </a:endParaRPr>
          </a:p>
          <a:p>
            <a:pPr marL="0" marR="0" lvl="0" indent="0" algn="l" defTabSz="914400" rtl="0" eaLnBrk="0" fontAlgn="base" latinLnBrk="0" hangingPunct="0">
              <a:lnSpc>
                <a:spcPct val="150000"/>
              </a:lnSpc>
              <a:spcBef>
                <a:spcPct val="0"/>
              </a:spcBef>
              <a:spcAft>
                <a:spcPct val="0"/>
              </a:spcAft>
              <a:buClrTx/>
              <a:buSzTx/>
              <a:buFont typeface="Wingdings" pitchFamily="2" charset="2"/>
              <a:buChar char="ü"/>
              <a:tabLst/>
            </a:pPr>
            <a:r>
              <a:rPr kumimoji="0" lang="en-US" sz="4000" b="0" i="0" u="none" strike="noStrike" cap="none" normalizeH="0" baseline="0" dirty="0" smtClean="0">
                <a:ln>
                  <a:noFill/>
                </a:ln>
                <a:solidFill>
                  <a:srgbClr val="252525"/>
                </a:solidFill>
                <a:effectLst/>
                <a:latin typeface="Bookman Old Style" pitchFamily="18" charset="0"/>
                <a:ea typeface="Times New Roman" pitchFamily="18" charset="0"/>
                <a:cs typeface="Arial" pitchFamily="34" charset="0"/>
              </a:rPr>
              <a:t>Since the wiper is sliding across the resistive element there is a possibility of friction and wear. Hence the number of operating cycles are limited.</a:t>
            </a:r>
            <a:endParaRPr kumimoji="0" lang="en-US" sz="4000" b="0" i="0" u="none" strike="noStrike" cap="none" normalizeH="0" baseline="0" dirty="0" smtClean="0">
              <a:ln>
                <a:noFill/>
              </a:ln>
              <a:solidFill>
                <a:schemeClr val="tx1"/>
              </a:solidFill>
              <a:effectLst/>
              <a:latin typeface="Bookman Old Style" pitchFamily="18"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5"/>
          <p:cNvSpPr>
            <a:spLocks noGrp="1" noChangeArrowheads="1"/>
          </p:cNvSpPr>
          <p:nvPr>
            <p:ph type="title"/>
          </p:nvPr>
        </p:nvSpPr>
        <p:spPr>
          <a:xfrm>
            <a:off x="2819400" y="0"/>
            <a:ext cx="18232966" cy="190500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6100" b="1" i="1" dirty="0" smtClean="0">
                <a:solidFill>
                  <a:srgbClr val="FF0000"/>
                </a:solidFill>
                <a:latin typeface="Bookman Old Style" pitchFamily="18" charset="0"/>
                <a:cs typeface="Times New Roman" pitchFamily="18" charset="0"/>
              </a:rPr>
              <a:t>Linear Variable Differential Transformer</a:t>
            </a:r>
          </a:p>
        </p:txBody>
      </p:sp>
      <p:sp>
        <p:nvSpPr>
          <p:cNvPr id="55299" name="Rectangle 6"/>
          <p:cNvSpPr>
            <a:spLocks noGrp="1" noChangeArrowheads="1"/>
          </p:cNvSpPr>
          <p:nvPr>
            <p:ph type="body" sz="half" idx="4294967295"/>
          </p:nvPr>
        </p:nvSpPr>
        <p:spPr>
          <a:xfrm>
            <a:off x="1371600" y="2438400"/>
            <a:ext cx="20575764" cy="4379516"/>
          </a:xfrm>
        </p:spPr>
        <p:txBody>
          <a:bodyPr/>
          <a:lstStyle/>
          <a:p>
            <a:pPr algn="just" eaLnBrk="1" hangingPunct="1">
              <a:buFont typeface="Wingdings" pitchFamily="2" charset="2"/>
              <a:buChar char="ü"/>
            </a:pPr>
            <a:r>
              <a:rPr lang="en-US" sz="5400" dirty="0" smtClean="0">
                <a:latin typeface="Bookman Old Style" pitchFamily="18" charset="0"/>
                <a:cs typeface="Times New Roman" pitchFamily="18" charset="0"/>
              </a:rPr>
              <a:t>‘LVDT’ is a transducer for measuring linear displacement</a:t>
            </a:r>
          </a:p>
          <a:p>
            <a:pPr algn="just" eaLnBrk="1" hangingPunct="1">
              <a:buFont typeface="Wingdings" pitchFamily="2" charset="2"/>
              <a:buChar char="ü"/>
            </a:pPr>
            <a:r>
              <a:rPr lang="en-US" sz="5400" dirty="0" smtClean="0">
                <a:latin typeface="Bookman Old Style" pitchFamily="18" charset="0"/>
                <a:cs typeface="Times New Roman" pitchFamily="18" charset="0"/>
              </a:rPr>
              <a:t>It must be excited by an AC signal to induce AC response on secondary.</a:t>
            </a:r>
          </a:p>
          <a:p>
            <a:pPr algn="just" eaLnBrk="1" hangingPunct="1">
              <a:buFont typeface="Wingdings" pitchFamily="2" charset="2"/>
              <a:buChar char="ü"/>
            </a:pPr>
            <a:r>
              <a:rPr lang="en-US" sz="5400" dirty="0" smtClean="0">
                <a:latin typeface="Bookman Old Style" pitchFamily="18" charset="0"/>
                <a:cs typeface="Times New Roman" pitchFamily="18" charset="0"/>
              </a:rPr>
              <a:t>The core position can be determined by measuring secondary response.</a:t>
            </a:r>
          </a:p>
        </p:txBody>
      </p:sp>
      <p:pic>
        <p:nvPicPr>
          <p:cNvPr id="55300" name="Picture 10" descr="lvdt_colour_range"/>
          <p:cNvPicPr>
            <a:picLocks noGrp="1" noChangeAspect="1" noChangeArrowheads="1"/>
          </p:cNvPicPr>
          <p:nvPr>
            <p:ph sz="half" idx="4294967295"/>
          </p:nvPr>
        </p:nvPicPr>
        <p:blipFill>
          <a:blip r:embed="rId3" cstate="print"/>
          <a:srcRect/>
          <a:stretch>
            <a:fillRect/>
          </a:stretch>
        </p:blipFill>
        <p:spPr>
          <a:xfrm>
            <a:off x="2819400" y="7010400"/>
            <a:ext cx="17039166" cy="6191250"/>
          </a:xfr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322" name="Picture 2" descr="http://www.sentechlvdt.com/images/lvdtanimwhite.gif"/>
          <p:cNvPicPr>
            <a:picLocks noChangeAspect="1" noChangeArrowheads="1" noCrop="1"/>
          </p:cNvPicPr>
          <p:nvPr/>
        </p:nvPicPr>
        <p:blipFill>
          <a:blip r:embed="rId2" cstate="print"/>
          <a:srcRect/>
          <a:stretch>
            <a:fillRect/>
          </a:stretch>
        </p:blipFill>
        <p:spPr bwMode="auto">
          <a:xfrm>
            <a:off x="12573000" y="8610600"/>
            <a:ext cx="9906000" cy="4077890"/>
          </a:xfrm>
          <a:prstGeom prst="rect">
            <a:avLst/>
          </a:prstGeom>
          <a:noFill/>
          <a:ln w="9525">
            <a:noFill/>
            <a:miter lim="800000"/>
            <a:headEnd/>
            <a:tailEnd/>
          </a:ln>
        </p:spPr>
      </p:pic>
      <p:pic>
        <p:nvPicPr>
          <p:cNvPr id="56323" name="Picture 6" descr="http://www.oocities.org/incohub/lvdt.gif"/>
          <p:cNvPicPr>
            <a:picLocks noChangeAspect="1" noChangeArrowheads="1" noCrop="1"/>
          </p:cNvPicPr>
          <p:nvPr/>
        </p:nvPicPr>
        <p:blipFill>
          <a:blip r:embed="rId3" cstate="print"/>
          <a:srcRect/>
          <a:stretch>
            <a:fillRect/>
          </a:stretch>
        </p:blipFill>
        <p:spPr bwMode="auto">
          <a:xfrm>
            <a:off x="457200" y="2514600"/>
            <a:ext cx="11973436" cy="10096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6326" name="Rectangle 5"/>
          <p:cNvSpPr>
            <a:spLocks noGrp="1" noChangeArrowheads="1"/>
          </p:cNvSpPr>
          <p:nvPr>
            <p:ph type="title"/>
          </p:nvPr>
        </p:nvSpPr>
        <p:spPr>
          <a:xfrm>
            <a:off x="8534400" y="457200"/>
            <a:ext cx="4428066" cy="180975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6100" b="1" i="1" dirty="0" smtClean="0">
                <a:solidFill>
                  <a:srgbClr val="FF0000"/>
                </a:solidFill>
                <a:latin typeface="Bookman Old Style" pitchFamily="18" charset="0"/>
                <a:cs typeface="Times New Roman" pitchFamily="18" charset="0"/>
              </a:rPr>
              <a:t>LVDT</a:t>
            </a:r>
          </a:p>
        </p:txBody>
      </p:sp>
      <p:pic>
        <p:nvPicPr>
          <p:cNvPr id="46081" name="Picture 1"/>
          <p:cNvPicPr>
            <a:picLocks noChangeAspect="1" noChangeArrowheads="1"/>
          </p:cNvPicPr>
          <p:nvPr/>
        </p:nvPicPr>
        <p:blipFill>
          <a:blip r:embed="rId4" cstate="print"/>
          <a:srcRect l="36530" t="37500" r="20644" b="25000"/>
          <a:stretch>
            <a:fillRect/>
          </a:stretch>
        </p:blipFill>
        <p:spPr bwMode="auto">
          <a:xfrm>
            <a:off x="12496799" y="2514600"/>
            <a:ext cx="10363201" cy="609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914400" y="0"/>
            <a:ext cx="9296400" cy="11430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marL="0" marR="0" lvl="0" indent="0" algn="ctr" defTabSz="1644433" rtl="0" eaLnBrk="0" fontAlgn="base" latinLnBrk="0" hangingPunct="0">
              <a:lnSpc>
                <a:spcPct val="100000"/>
              </a:lnSpc>
              <a:spcBef>
                <a:spcPct val="0"/>
              </a:spcBef>
              <a:spcAft>
                <a:spcPct val="0"/>
              </a:spcAft>
              <a:buClrTx/>
              <a:buSzTx/>
              <a:buFontTx/>
              <a:buNone/>
              <a:tabLst/>
              <a:defRPr/>
            </a:pPr>
            <a:r>
              <a:rPr kumimoji="0" lang="en-US" sz="6600" b="1" i="1" u="none" strike="noStrike" kern="1200" cap="none" spc="0" normalizeH="0" baseline="0" noProof="0" dirty="0" smtClean="0">
                <a:ln>
                  <a:noFill/>
                </a:ln>
                <a:solidFill>
                  <a:srgbClr val="FF0000"/>
                </a:solidFill>
                <a:effectLst/>
                <a:uLnTx/>
                <a:uFillTx/>
                <a:latin typeface="Bookman Old Style" pitchFamily="18" charset="0"/>
                <a:ea typeface="+mj-ea"/>
                <a:cs typeface="+mj-cs"/>
              </a:rPr>
              <a:t>How LVDT works?</a:t>
            </a:r>
            <a:endParaRPr kumimoji="0" lang="en-US" sz="6600" b="1" i="1" u="none" strike="noStrike" kern="1200" cap="none" spc="0" normalizeH="0" baseline="0" noProof="0" dirty="0">
              <a:ln>
                <a:noFill/>
              </a:ln>
              <a:solidFill>
                <a:srgbClr val="FF0000"/>
              </a:solidFill>
              <a:effectLst/>
              <a:uLnTx/>
              <a:uFillTx/>
              <a:latin typeface="Bookman Old Style" pitchFamily="18" charset="0"/>
              <a:ea typeface="+mj-ea"/>
              <a:cs typeface="+mj-cs"/>
            </a:endParaRPr>
          </a:p>
        </p:txBody>
      </p:sp>
      <p:sp>
        <p:nvSpPr>
          <p:cNvPr id="5" name="Content Placeholder 2"/>
          <p:cNvSpPr txBox="1">
            <a:spLocks/>
          </p:cNvSpPr>
          <p:nvPr/>
        </p:nvSpPr>
        <p:spPr>
          <a:xfrm>
            <a:off x="762000" y="1219200"/>
            <a:ext cx="9067800" cy="4525963"/>
          </a:xfrm>
          <a:prstGeom prst="rect">
            <a:avLst/>
          </a:prstGeom>
        </p:spPr>
        <p:txBody>
          <a:bodyPr/>
          <a:lstStyle/>
          <a:p>
            <a:pPr marL="614811" marR="0" lvl="0" indent="-614811" algn="l" defTabSz="1644433" rtl="0" eaLnBrk="0" fontAlgn="base" latinLnBrk="0" hangingPunct="0">
              <a:lnSpc>
                <a:spcPct val="100000"/>
              </a:lnSpc>
              <a:spcBef>
                <a:spcPct val="20000"/>
              </a:spcBef>
              <a:spcAft>
                <a:spcPct val="0"/>
              </a:spcAft>
              <a:buClrTx/>
              <a:buSzTx/>
              <a:tabLst/>
              <a:defRPr/>
            </a:pPr>
            <a:r>
              <a:rPr kumimoji="0" lang="en-US" sz="5900" b="1" i="1" u="none" strike="noStrike" kern="1200" cap="none" spc="0" normalizeH="0" baseline="0" noProof="0" dirty="0" smtClean="0">
                <a:ln>
                  <a:noFill/>
                </a:ln>
                <a:solidFill>
                  <a:schemeClr val="tx1"/>
                </a:solidFill>
                <a:effectLst/>
                <a:uLnTx/>
                <a:uFillTx/>
                <a:latin typeface="Bookman Old Style" pitchFamily="18" charset="0"/>
              </a:rPr>
              <a:t>1.If core is centered </a:t>
            </a:r>
            <a:r>
              <a:rPr kumimoji="0" lang="en-US" sz="5900" b="0" i="0" u="none" strike="noStrike" kern="1200" cap="none" spc="0" normalizeH="0" baseline="0" noProof="0" dirty="0" smtClean="0">
                <a:ln>
                  <a:noFill/>
                </a:ln>
                <a:solidFill>
                  <a:schemeClr val="tx1"/>
                </a:solidFill>
                <a:effectLst/>
                <a:uLnTx/>
                <a:uFillTx/>
                <a:latin typeface="Bookman Old Style" pitchFamily="18" charset="0"/>
              </a:rPr>
              <a:t>between S1 and S2</a:t>
            </a:r>
          </a:p>
          <a:p>
            <a:pPr marL="1335178" marR="0" lvl="1" indent="-511107" algn="l" defTabSz="1644433" rtl="0" eaLnBrk="0" fontAlgn="base" latinLnBrk="0" hangingPunct="0">
              <a:lnSpc>
                <a:spcPct val="100000"/>
              </a:lnSpc>
              <a:spcBef>
                <a:spcPct val="20000"/>
              </a:spcBef>
              <a:spcAft>
                <a:spcPct val="0"/>
              </a:spcAft>
              <a:buClrTx/>
              <a:buSzTx/>
              <a:buFont typeface="Arial" pitchFamily="34" charset="0"/>
              <a:buChar char="–"/>
              <a:tabLst/>
              <a:defRPr/>
            </a:pPr>
            <a:r>
              <a:rPr kumimoji="0" lang="en-US" sz="5000" b="0" i="0" u="none" strike="noStrike" kern="1200" cap="none" spc="0" normalizeH="0" baseline="0" noProof="0" dirty="0" smtClean="0">
                <a:ln>
                  <a:noFill/>
                </a:ln>
                <a:solidFill>
                  <a:schemeClr val="tx1"/>
                </a:solidFill>
                <a:effectLst/>
                <a:uLnTx/>
                <a:uFillTx/>
                <a:latin typeface="Bookman Old Style" pitchFamily="18" charset="0"/>
              </a:rPr>
              <a:t>Equal flux from each secondary coil</a:t>
            </a:r>
          </a:p>
          <a:p>
            <a:pPr marL="1335178" marR="0" lvl="1" indent="-511107" algn="l" defTabSz="1644433" rtl="0" eaLnBrk="0" fontAlgn="base" latinLnBrk="0" hangingPunct="0">
              <a:lnSpc>
                <a:spcPct val="100000"/>
              </a:lnSpc>
              <a:spcBef>
                <a:spcPct val="20000"/>
              </a:spcBef>
              <a:spcAft>
                <a:spcPct val="0"/>
              </a:spcAft>
              <a:buClrTx/>
              <a:buSzTx/>
              <a:buFont typeface="Arial" pitchFamily="34" charset="0"/>
              <a:buChar char="–"/>
              <a:tabLst/>
              <a:defRPr/>
            </a:pPr>
            <a:r>
              <a:rPr kumimoji="0" lang="en-US" sz="5000" b="0" i="0" u="none" strike="noStrike" kern="1200" cap="none" spc="0" normalizeH="0" baseline="0" noProof="0" dirty="0" smtClean="0">
                <a:ln>
                  <a:noFill/>
                </a:ln>
                <a:solidFill>
                  <a:schemeClr val="tx1"/>
                </a:solidFill>
                <a:effectLst/>
                <a:uLnTx/>
                <a:uFillTx/>
                <a:latin typeface="Bookman Old Style" pitchFamily="18" charset="0"/>
              </a:rPr>
              <a:t>Voltage E1 = E2</a:t>
            </a:r>
          </a:p>
          <a:p>
            <a:pPr marL="1335178" marR="0" lvl="1" indent="-511107" algn="l" defTabSz="1644433" rtl="0" eaLnBrk="0" fontAlgn="base" latinLnBrk="0" hangingPunct="0">
              <a:lnSpc>
                <a:spcPct val="100000"/>
              </a:lnSpc>
              <a:spcBef>
                <a:spcPct val="20000"/>
              </a:spcBef>
              <a:spcAft>
                <a:spcPct val="0"/>
              </a:spcAft>
              <a:buClrTx/>
              <a:buSzTx/>
              <a:buFont typeface="Arial" pitchFamily="34" charset="0"/>
              <a:buChar char="–"/>
              <a:tabLst/>
              <a:defRPr/>
            </a:pPr>
            <a:endParaRPr kumimoji="0" lang="en-US" sz="5000" b="0" i="0" u="none" strike="noStrike" kern="1200" cap="none" spc="0" normalizeH="0" baseline="0" noProof="0" dirty="0">
              <a:ln>
                <a:noFill/>
              </a:ln>
              <a:solidFill>
                <a:schemeClr val="tx1"/>
              </a:solidFill>
              <a:effectLst/>
              <a:uLnTx/>
              <a:uFillTx/>
              <a:latin typeface="Bookman Old Style" pitchFamily="18" charset="0"/>
            </a:endParaRPr>
          </a:p>
        </p:txBody>
      </p:sp>
      <p:pic>
        <p:nvPicPr>
          <p:cNvPr id="6" name="Picture 5"/>
          <p:cNvPicPr>
            <a:picLocks noChangeAspect="1"/>
          </p:cNvPicPr>
          <p:nvPr/>
        </p:nvPicPr>
        <p:blipFill rotWithShape="1">
          <a:blip r:embed="rId2" cstate="print"/>
          <a:srcRect l="37386" t="1" r="32894" b="1100"/>
          <a:stretch/>
        </p:blipFill>
        <p:spPr>
          <a:xfrm>
            <a:off x="1219200" y="6172200"/>
            <a:ext cx="8652811" cy="5715000"/>
          </a:xfrm>
          <a:prstGeom prst="rect">
            <a:avLst/>
          </a:prstGeom>
        </p:spPr>
      </p:pic>
      <p:pic>
        <p:nvPicPr>
          <p:cNvPr id="7" name="Picture 6"/>
          <p:cNvPicPr>
            <a:picLocks noChangeAspect="1"/>
          </p:cNvPicPr>
          <p:nvPr/>
        </p:nvPicPr>
        <p:blipFill>
          <a:blip r:embed="rId3" cstate="print"/>
          <a:srcRect l="2814" r="16037"/>
          <a:stretch>
            <a:fillRect/>
          </a:stretch>
        </p:blipFill>
        <p:spPr>
          <a:xfrm>
            <a:off x="10940143" y="0"/>
            <a:ext cx="11919857" cy="13716000"/>
          </a:xfrm>
          <a:prstGeom prst="rect">
            <a:avLst/>
          </a:prstGeom>
        </p:spPr>
      </p:pic>
      <p:sp>
        <p:nvSpPr>
          <p:cNvPr id="8" name="Rectangle 7"/>
          <p:cNvSpPr/>
          <p:nvPr/>
        </p:nvSpPr>
        <p:spPr>
          <a:xfrm>
            <a:off x="17221200" y="1219200"/>
            <a:ext cx="1267485" cy="117348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Bookman Old Style" pitchFamily="18"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rcRect l="2814" r="16037"/>
          <a:stretch>
            <a:fillRect/>
          </a:stretch>
        </p:blipFill>
        <p:spPr>
          <a:xfrm>
            <a:off x="10940143" y="0"/>
            <a:ext cx="11919857" cy="13716000"/>
          </a:xfrm>
          <a:prstGeom prst="rect">
            <a:avLst/>
          </a:prstGeom>
        </p:spPr>
      </p:pic>
      <p:sp>
        <p:nvSpPr>
          <p:cNvPr id="3" name="Rectangle 2"/>
          <p:cNvSpPr/>
          <p:nvPr/>
        </p:nvSpPr>
        <p:spPr>
          <a:xfrm>
            <a:off x="0" y="685800"/>
            <a:ext cx="10210800" cy="5909310"/>
          </a:xfrm>
          <a:prstGeom prst="rect">
            <a:avLst/>
          </a:prstGeom>
        </p:spPr>
        <p:txBody>
          <a:bodyPr wrap="square">
            <a:spAutoFit/>
          </a:bodyPr>
          <a:lstStyle/>
          <a:p>
            <a:pPr marL="568325" indent="20638" defTabSz="504825"/>
            <a:r>
              <a:rPr lang="en-US" sz="5400" b="1" i="1" dirty="0" smtClean="0">
                <a:latin typeface="Bookman Old Style" pitchFamily="18" charset="0"/>
              </a:rPr>
              <a:t>2.If core is closer to S1</a:t>
            </a:r>
          </a:p>
          <a:p>
            <a:pPr marL="568325" lvl="1" indent="20638" defTabSz="504825"/>
            <a:r>
              <a:rPr lang="en-US" sz="5400" dirty="0" smtClean="0">
                <a:latin typeface="Bookman Old Style" pitchFamily="18" charset="0"/>
              </a:rPr>
              <a:t>Greater flux at S1</a:t>
            </a:r>
          </a:p>
          <a:p>
            <a:pPr marL="568325" lvl="1" indent="20638" defTabSz="504825"/>
            <a:r>
              <a:rPr lang="en-US" sz="5400" dirty="0" smtClean="0">
                <a:latin typeface="Bookman Old Style" pitchFamily="18" charset="0"/>
              </a:rPr>
              <a:t>Voltage E1 increases, Voltage E2 decreases</a:t>
            </a:r>
          </a:p>
          <a:p>
            <a:pPr marL="568325" lvl="1" indent="20638" defTabSz="504825"/>
            <a:r>
              <a:rPr lang="en-US" sz="5400" dirty="0" err="1" smtClean="0">
                <a:latin typeface="Bookman Old Style" pitchFamily="18" charset="0"/>
              </a:rPr>
              <a:t>E</a:t>
            </a:r>
            <a:r>
              <a:rPr lang="en-US" sz="5400" baseline="-25000" dirty="0" err="1" smtClean="0">
                <a:latin typeface="Bookman Old Style" pitchFamily="18" charset="0"/>
              </a:rPr>
              <a:t>out</a:t>
            </a:r>
            <a:r>
              <a:rPr lang="en-US" sz="5400" dirty="0" smtClean="0">
                <a:latin typeface="Bookman Old Style" pitchFamily="18" charset="0"/>
              </a:rPr>
              <a:t>=E1 – E2 </a:t>
            </a:r>
          </a:p>
          <a:p>
            <a:pPr marL="568325" lvl="1" indent="20638" defTabSz="504825"/>
            <a:endParaRPr lang="en-US" sz="5400" dirty="0" smtClean="0">
              <a:latin typeface="Bookman Old Style" pitchFamily="18" charset="0"/>
            </a:endParaRPr>
          </a:p>
          <a:p>
            <a:pPr marL="568325" lvl="1" indent="20638" defTabSz="504825"/>
            <a:endParaRPr lang="en-US" sz="5400" dirty="0">
              <a:latin typeface="Bookman Old Style" pitchFamily="18" charset="0"/>
            </a:endParaRPr>
          </a:p>
        </p:txBody>
      </p:sp>
      <p:pic>
        <p:nvPicPr>
          <p:cNvPr id="4" name="Picture 3"/>
          <p:cNvPicPr>
            <a:picLocks noChangeAspect="1"/>
          </p:cNvPicPr>
          <p:nvPr/>
        </p:nvPicPr>
        <p:blipFill rotWithShape="1">
          <a:blip r:embed="rId3" cstate="print"/>
          <a:srcRect l="7666" t="-3926" r="62614" b="-6841"/>
          <a:stretch/>
        </p:blipFill>
        <p:spPr>
          <a:xfrm>
            <a:off x="990600" y="5256695"/>
            <a:ext cx="8653931" cy="8459305"/>
          </a:xfrm>
          <a:prstGeom prst="rect">
            <a:avLst/>
          </a:prstGeom>
        </p:spPr>
      </p:pic>
      <p:sp>
        <p:nvSpPr>
          <p:cNvPr id="6" name="Rectangle 5"/>
          <p:cNvSpPr/>
          <p:nvPr/>
        </p:nvSpPr>
        <p:spPr>
          <a:xfrm>
            <a:off x="13639800" y="1066800"/>
            <a:ext cx="1267485" cy="117348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Bookman Old Style" pitchFamily="18"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5562600" y="457200"/>
            <a:ext cx="11713634" cy="17145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5600" b="1" i="1" dirty="0" smtClean="0">
                <a:solidFill>
                  <a:srgbClr val="FF0000"/>
                </a:solidFill>
                <a:latin typeface="Bookman Old Style" pitchFamily="18" charset="0"/>
                <a:cs typeface="Times New Roman" pitchFamily="18" charset="0"/>
              </a:rPr>
              <a:t>Basic Principle of Sensor </a:t>
            </a:r>
          </a:p>
        </p:txBody>
      </p:sp>
      <p:grpSp>
        <p:nvGrpSpPr>
          <p:cNvPr id="50179" name="Group 9"/>
          <p:cNvGrpSpPr>
            <a:grpSpLocks/>
          </p:cNvGrpSpPr>
          <p:nvPr/>
        </p:nvGrpSpPr>
        <p:grpSpPr bwMode="auto">
          <a:xfrm>
            <a:off x="-1246" y="2286004"/>
            <a:ext cx="21886700" cy="5654329"/>
            <a:chOff x="5" y="624"/>
            <a:chExt cx="5515" cy="1781"/>
          </a:xfrm>
        </p:grpSpPr>
        <p:sp>
          <p:nvSpPr>
            <p:cNvPr id="50181" name="Rectangle 3"/>
            <p:cNvSpPr>
              <a:spLocks noChangeArrowheads="1"/>
            </p:cNvSpPr>
            <p:nvPr/>
          </p:nvSpPr>
          <p:spPr bwMode="auto">
            <a:xfrm>
              <a:off x="528" y="672"/>
              <a:ext cx="1296" cy="960"/>
            </a:xfrm>
            <a:prstGeom prst="round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5100" b="1" i="1" dirty="0">
                  <a:solidFill>
                    <a:srgbClr val="00B050"/>
                  </a:solidFill>
                  <a:latin typeface="Bookman Old Style" pitchFamily="18" charset="0"/>
                </a:rPr>
                <a:t>Measuring</a:t>
              </a:r>
            </a:p>
            <a:p>
              <a:pPr algn="ctr"/>
              <a:r>
                <a:rPr lang="en-US" sz="5100" b="1" i="1" dirty="0">
                  <a:solidFill>
                    <a:srgbClr val="00B050"/>
                  </a:solidFill>
                  <a:latin typeface="Bookman Old Style" pitchFamily="18" charset="0"/>
                </a:rPr>
                <a:t>Parameter</a:t>
              </a:r>
            </a:p>
          </p:txBody>
        </p:sp>
        <p:sp>
          <p:nvSpPr>
            <p:cNvPr id="50182" name="Rectangle 4"/>
            <p:cNvSpPr>
              <a:spLocks noChangeArrowheads="1"/>
            </p:cNvSpPr>
            <p:nvPr/>
          </p:nvSpPr>
          <p:spPr bwMode="auto">
            <a:xfrm>
              <a:off x="3888" y="624"/>
              <a:ext cx="1518" cy="960"/>
            </a:xfrm>
            <a:prstGeom prst="round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en-US" sz="4700" b="1" i="1" dirty="0">
                  <a:solidFill>
                    <a:srgbClr val="00B050"/>
                  </a:solidFill>
                  <a:latin typeface="Bookman Old Style" pitchFamily="18" charset="0"/>
                </a:rPr>
                <a:t>Useful Signal</a:t>
              </a:r>
            </a:p>
          </p:txBody>
        </p:sp>
        <p:sp>
          <p:nvSpPr>
            <p:cNvPr id="50183" name="AutoShape 5"/>
            <p:cNvSpPr>
              <a:spLocks noChangeArrowheads="1"/>
            </p:cNvSpPr>
            <p:nvPr/>
          </p:nvSpPr>
          <p:spPr bwMode="auto">
            <a:xfrm>
              <a:off x="1872" y="864"/>
              <a:ext cx="1947" cy="528"/>
            </a:xfrm>
            <a:prstGeom prst="rightArrow">
              <a:avLst>
                <a:gd name="adj1" fmla="val 50000"/>
                <a:gd name="adj2" fmla="val 81818"/>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en-US" sz="4100" b="1" dirty="0">
                  <a:solidFill>
                    <a:schemeClr val="accent6">
                      <a:lumMod val="50000"/>
                    </a:schemeClr>
                  </a:solidFill>
                  <a:latin typeface="Bookman Old Style" pitchFamily="18" charset="0"/>
                </a:rPr>
                <a:t>Conversion Device</a:t>
              </a:r>
            </a:p>
          </p:txBody>
        </p:sp>
        <p:sp>
          <p:nvSpPr>
            <p:cNvPr id="50184" name="Text Box 6"/>
            <p:cNvSpPr txBox="1">
              <a:spLocks noChangeArrowheads="1"/>
            </p:cNvSpPr>
            <p:nvPr/>
          </p:nvSpPr>
          <p:spPr bwMode="auto">
            <a:xfrm>
              <a:off x="3840" y="1680"/>
              <a:ext cx="1680" cy="725"/>
            </a:xfrm>
            <a:prstGeom prst="rect">
              <a:avLst/>
            </a:prstGeom>
            <a:noFill/>
            <a:ln w="9525">
              <a:noFill/>
              <a:miter lim="800000"/>
              <a:headEnd/>
              <a:tailEnd/>
            </a:ln>
          </p:spPr>
          <p:txBody>
            <a:bodyPr>
              <a:spAutoFit/>
            </a:bodyPr>
            <a:lstStyle/>
            <a:p>
              <a:pPr algn="ctr">
                <a:spcBef>
                  <a:spcPct val="50000"/>
                </a:spcBef>
              </a:pPr>
              <a:r>
                <a:rPr lang="en-US" sz="4100" b="1" dirty="0">
                  <a:solidFill>
                    <a:srgbClr val="0070C0"/>
                  </a:solidFill>
                  <a:latin typeface="Bookman Old Style" pitchFamily="18" charset="0"/>
                </a:rPr>
                <a:t>Voltage, current, capacitance</a:t>
              </a:r>
            </a:p>
            <a:p>
              <a:pPr algn="ctr">
                <a:spcBef>
                  <a:spcPct val="50000"/>
                </a:spcBef>
              </a:pPr>
              <a:endParaRPr lang="en-US" sz="4100" b="1" dirty="0">
                <a:solidFill>
                  <a:srgbClr val="0070C0"/>
                </a:solidFill>
                <a:latin typeface="Bookman Old Style" pitchFamily="18" charset="0"/>
              </a:endParaRPr>
            </a:p>
          </p:txBody>
        </p:sp>
        <p:sp>
          <p:nvSpPr>
            <p:cNvPr id="50185" name="Text Box 7"/>
            <p:cNvSpPr txBox="1">
              <a:spLocks noChangeArrowheads="1"/>
            </p:cNvSpPr>
            <p:nvPr/>
          </p:nvSpPr>
          <p:spPr bwMode="auto">
            <a:xfrm>
              <a:off x="5" y="1674"/>
              <a:ext cx="2773" cy="725"/>
            </a:xfrm>
            <a:prstGeom prst="rect">
              <a:avLst/>
            </a:prstGeom>
            <a:noFill/>
            <a:ln w="9525">
              <a:noFill/>
              <a:miter lim="800000"/>
              <a:headEnd/>
              <a:tailEnd/>
            </a:ln>
          </p:spPr>
          <p:txBody>
            <a:bodyPr wrap="square">
              <a:spAutoFit/>
            </a:bodyPr>
            <a:lstStyle/>
            <a:p>
              <a:pPr algn="ctr">
                <a:spcBef>
                  <a:spcPct val="50000"/>
                </a:spcBef>
              </a:pPr>
              <a:r>
                <a:rPr lang="en-US" sz="4100" b="1" dirty="0">
                  <a:solidFill>
                    <a:srgbClr val="0070C0"/>
                  </a:solidFill>
                  <a:latin typeface="Bookman Old Style" pitchFamily="18" charset="0"/>
                </a:rPr>
                <a:t>Displacement, Temperature, Pressure etc….</a:t>
              </a:r>
            </a:p>
            <a:p>
              <a:pPr>
                <a:spcBef>
                  <a:spcPct val="50000"/>
                </a:spcBef>
              </a:pPr>
              <a:endParaRPr lang="en-US" sz="4100" b="1" dirty="0">
                <a:solidFill>
                  <a:srgbClr val="0070C0"/>
                </a:solidFill>
                <a:latin typeface="Bookman Old Style" pitchFamily="18" charset="0"/>
              </a:endParaRPr>
            </a:p>
          </p:txBody>
        </p:sp>
      </p:grpSp>
      <p:sp>
        <p:nvSpPr>
          <p:cNvPr id="50180" name="Rectangle 8"/>
          <p:cNvSpPr>
            <a:spLocks noChangeArrowheads="1"/>
          </p:cNvSpPr>
          <p:nvPr/>
        </p:nvSpPr>
        <p:spPr bwMode="auto">
          <a:xfrm>
            <a:off x="1238250" y="7334250"/>
            <a:ext cx="20192118" cy="4605028"/>
          </a:xfrm>
          <a:prstGeom prst="rect">
            <a:avLst/>
          </a:prstGeom>
          <a:noFill/>
          <a:ln w="9525">
            <a:noFill/>
            <a:miter lim="800000"/>
            <a:headEnd/>
            <a:tailEnd/>
          </a:ln>
        </p:spPr>
        <p:txBody>
          <a:bodyPr lIns="157082" tIns="78542" rIns="157082" bIns="78542">
            <a:spAutoFit/>
          </a:bodyPr>
          <a:lstStyle/>
          <a:p>
            <a:pPr algn="just">
              <a:lnSpc>
                <a:spcPct val="150000"/>
              </a:lnSpc>
              <a:buFont typeface="Wingdings" pitchFamily="2" charset="2"/>
              <a:buChar char="ü"/>
            </a:pPr>
            <a:r>
              <a:rPr lang="en-US" sz="5400" b="1" i="1" dirty="0">
                <a:solidFill>
                  <a:schemeClr val="accent6">
                    <a:lumMod val="50000"/>
                  </a:schemeClr>
                </a:solidFill>
                <a:latin typeface="Bookman Old Style" pitchFamily="18" charset="0"/>
                <a:cs typeface="Times New Roman" pitchFamily="18" charset="0"/>
              </a:rPr>
              <a:t>Sensor</a:t>
            </a:r>
            <a:r>
              <a:rPr lang="en-US" sz="4800" dirty="0">
                <a:latin typeface="Bookman Old Style" pitchFamily="18" charset="0"/>
                <a:cs typeface="Times New Roman" pitchFamily="18" charset="0"/>
              </a:rPr>
              <a:t> is a device that </a:t>
            </a:r>
            <a:r>
              <a:rPr lang="en-US" sz="4800" b="1" i="1" dirty="0">
                <a:latin typeface="Bookman Old Style" pitchFamily="18" charset="0"/>
                <a:cs typeface="Times New Roman" pitchFamily="18" charset="0"/>
              </a:rPr>
              <a:t>when exposed to a physical phenomenon </a:t>
            </a:r>
            <a:r>
              <a:rPr lang="en-US" sz="4800" i="1" dirty="0">
                <a:latin typeface="Bookman Old Style" pitchFamily="18" charset="0"/>
                <a:cs typeface="Times New Roman" pitchFamily="18" charset="0"/>
              </a:rPr>
              <a:t>(temperature, displacement, force, etc.) </a:t>
            </a:r>
            <a:r>
              <a:rPr lang="en-US" sz="4800" b="1" i="1" dirty="0">
                <a:latin typeface="Bookman Old Style" pitchFamily="18" charset="0"/>
                <a:cs typeface="Times New Roman" pitchFamily="18" charset="0"/>
              </a:rPr>
              <a:t>produces a proportional output signal </a:t>
            </a:r>
            <a:r>
              <a:rPr lang="en-US" sz="4800" i="1" dirty="0">
                <a:latin typeface="Bookman Old Style" pitchFamily="18" charset="0"/>
                <a:cs typeface="Times New Roman" pitchFamily="18" charset="0"/>
              </a:rPr>
              <a:t>(electrical, mechanical, magnetic, etc.). </a:t>
            </a:r>
            <a:endParaRPr lang="en-US" sz="4800" b="1" i="1" dirty="0">
              <a:latin typeface="Bookman Old Style"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38200" y="762000"/>
            <a:ext cx="9220200" cy="5909310"/>
          </a:xfrm>
          <a:prstGeom prst="rect">
            <a:avLst/>
          </a:prstGeom>
        </p:spPr>
        <p:txBody>
          <a:bodyPr wrap="square">
            <a:spAutoFit/>
          </a:bodyPr>
          <a:lstStyle/>
          <a:p>
            <a:pPr indent="28575"/>
            <a:r>
              <a:rPr lang="en-US" sz="5400" b="1" i="1" dirty="0" smtClean="0">
                <a:latin typeface="Bookman Old Style" pitchFamily="18" charset="0"/>
              </a:rPr>
              <a:t>3. If core is closer to S2</a:t>
            </a:r>
          </a:p>
          <a:p>
            <a:pPr marL="0" lvl="1" indent="28575"/>
            <a:r>
              <a:rPr lang="en-US" sz="5400" dirty="0" smtClean="0">
                <a:latin typeface="Bookman Old Style" pitchFamily="18" charset="0"/>
              </a:rPr>
              <a:t>Greater flux at S2</a:t>
            </a:r>
          </a:p>
          <a:p>
            <a:pPr marL="0" lvl="1" indent="28575"/>
            <a:r>
              <a:rPr lang="en-US" sz="5400" dirty="0" smtClean="0">
                <a:latin typeface="Bookman Old Style" pitchFamily="18" charset="0"/>
              </a:rPr>
              <a:t>Voltage E2 increases, Voltage E1 decreases</a:t>
            </a:r>
          </a:p>
          <a:p>
            <a:pPr marL="0" lvl="1" indent="28575"/>
            <a:r>
              <a:rPr lang="en-US" sz="5400" dirty="0" err="1" smtClean="0">
                <a:latin typeface="Bookman Old Style" pitchFamily="18" charset="0"/>
              </a:rPr>
              <a:t>E</a:t>
            </a:r>
            <a:r>
              <a:rPr lang="en-US" sz="5400" baseline="-25000" dirty="0" err="1" smtClean="0">
                <a:latin typeface="Bookman Old Style" pitchFamily="18" charset="0"/>
              </a:rPr>
              <a:t>out</a:t>
            </a:r>
            <a:r>
              <a:rPr lang="en-US" sz="5400" dirty="0" smtClean="0">
                <a:latin typeface="Bookman Old Style" pitchFamily="18" charset="0"/>
              </a:rPr>
              <a:t>=E2 – E1 </a:t>
            </a:r>
          </a:p>
          <a:p>
            <a:pPr marL="0" lvl="1" indent="28575"/>
            <a:endParaRPr lang="en-US" sz="5400" dirty="0" smtClean="0">
              <a:latin typeface="Bookman Old Style" pitchFamily="18" charset="0"/>
            </a:endParaRPr>
          </a:p>
          <a:p>
            <a:pPr marL="0" lvl="1" indent="28575"/>
            <a:endParaRPr lang="en-US" sz="5400" dirty="0">
              <a:latin typeface="Bookman Old Style" pitchFamily="18" charset="0"/>
            </a:endParaRPr>
          </a:p>
        </p:txBody>
      </p:sp>
      <p:pic>
        <p:nvPicPr>
          <p:cNvPr id="3" name="Picture 2"/>
          <p:cNvPicPr>
            <a:picLocks noChangeAspect="1"/>
          </p:cNvPicPr>
          <p:nvPr/>
        </p:nvPicPr>
        <p:blipFill>
          <a:blip r:embed="rId2" cstate="print"/>
          <a:srcRect l="2814" r="16037"/>
          <a:stretch>
            <a:fillRect/>
          </a:stretch>
        </p:blipFill>
        <p:spPr>
          <a:xfrm>
            <a:off x="10940143" y="0"/>
            <a:ext cx="11919857" cy="13716000"/>
          </a:xfrm>
          <a:prstGeom prst="rect">
            <a:avLst/>
          </a:prstGeom>
        </p:spPr>
      </p:pic>
      <p:sp>
        <p:nvSpPr>
          <p:cNvPr id="4" name="Rectangle 3"/>
          <p:cNvSpPr/>
          <p:nvPr/>
        </p:nvSpPr>
        <p:spPr>
          <a:xfrm>
            <a:off x="21031200" y="838200"/>
            <a:ext cx="1267485" cy="117348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Bookman Old Style" pitchFamily="18" charset="0"/>
            </a:endParaRPr>
          </a:p>
        </p:txBody>
      </p:sp>
      <p:pic>
        <p:nvPicPr>
          <p:cNvPr id="5" name="Picture 4"/>
          <p:cNvPicPr>
            <a:picLocks noChangeAspect="1"/>
          </p:cNvPicPr>
          <p:nvPr/>
        </p:nvPicPr>
        <p:blipFill rotWithShape="1">
          <a:blip r:embed="rId3" cstate="print"/>
          <a:srcRect l="68425" t="-10767" r="1855"/>
          <a:stretch/>
        </p:blipFill>
        <p:spPr>
          <a:xfrm>
            <a:off x="1600200" y="4800600"/>
            <a:ext cx="8038686" cy="7857897"/>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8834" name="AutoShape 2" descr="lvdt"/>
          <p:cNvSpPr>
            <a:spLocks noChangeAspect="1" noChangeArrowheads="1"/>
          </p:cNvSpPr>
          <p:nvPr/>
        </p:nvSpPr>
        <p:spPr bwMode="auto">
          <a:xfrm>
            <a:off x="216081" y="-180577"/>
            <a:ext cx="423334" cy="381001"/>
          </a:xfrm>
          <a:prstGeom prst="rect">
            <a:avLst/>
          </a:prstGeom>
          <a:noFill/>
        </p:spPr>
        <p:txBody>
          <a:bodyPr vert="horz" wrap="square" lIns="106666" tIns="53333" rIns="106666" bIns="53333" numCol="1" anchor="t" anchorCtr="0" compatLnSpc="1">
            <a:prstTxWarp prst="textNoShape">
              <a:avLst/>
            </a:prstTxWarp>
          </a:bodyPr>
          <a:lstStyle/>
          <a:p>
            <a:endParaRPr lang="en-US"/>
          </a:p>
        </p:txBody>
      </p:sp>
      <p:sp>
        <p:nvSpPr>
          <p:cNvPr id="248836" name="AutoShape 4" descr="lvdt"/>
          <p:cNvSpPr>
            <a:spLocks noChangeAspect="1" noChangeArrowheads="1"/>
          </p:cNvSpPr>
          <p:nvPr/>
        </p:nvSpPr>
        <p:spPr bwMode="auto">
          <a:xfrm>
            <a:off x="216081" y="-180577"/>
            <a:ext cx="423334" cy="381001"/>
          </a:xfrm>
          <a:prstGeom prst="rect">
            <a:avLst/>
          </a:prstGeom>
          <a:noFill/>
        </p:spPr>
        <p:txBody>
          <a:bodyPr vert="horz" wrap="square" lIns="106666" tIns="53333" rIns="106666" bIns="53333" numCol="1" anchor="t" anchorCtr="0" compatLnSpc="1">
            <a:prstTxWarp prst="textNoShape">
              <a:avLst/>
            </a:prstTxWarp>
          </a:bodyPr>
          <a:lstStyle/>
          <a:p>
            <a:endParaRPr lang="en-US"/>
          </a:p>
        </p:txBody>
      </p:sp>
      <p:sp>
        <p:nvSpPr>
          <p:cNvPr id="248838" name="AutoShape 6" descr="lvdt"/>
          <p:cNvSpPr>
            <a:spLocks noChangeAspect="1" noChangeArrowheads="1"/>
          </p:cNvSpPr>
          <p:nvPr/>
        </p:nvSpPr>
        <p:spPr bwMode="auto">
          <a:xfrm>
            <a:off x="216081" y="-180577"/>
            <a:ext cx="423334" cy="381001"/>
          </a:xfrm>
          <a:prstGeom prst="rect">
            <a:avLst/>
          </a:prstGeom>
          <a:noFill/>
        </p:spPr>
        <p:txBody>
          <a:bodyPr vert="horz" wrap="square" lIns="106666" tIns="53333" rIns="106666" bIns="53333" numCol="1" anchor="t" anchorCtr="0" compatLnSpc="1">
            <a:prstTxWarp prst="textNoShape">
              <a:avLst/>
            </a:prstTxWarp>
          </a:bodyPr>
          <a:lstStyle/>
          <a:p>
            <a:endParaRPr lang="en-US"/>
          </a:p>
        </p:txBody>
      </p:sp>
      <p:sp>
        <p:nvSpPr>
          <p:cNvPr id="248840" name="AutoShape 8" descr="lvdt"/>
          <p:cNvSpPr>
            <a:spLocks noChangeAspect="1" noChangeArrowheads="1"/>
          </p:cNvSpPr>
          <p:nvPr/>
        </p:nvSpPr>
        <p:spPr bwMode="auto">
          <a:xfrm>
            <a:off x="216081" y="-180577"/>
            <a:ext cx="423334" cy="381001"/>
          </a:xfrm>
          <a:prstGeom prst="rect">
            <a:avLst/>
          </a:prstGeom>
          <a:noFill/>
        </p:spPr>
        <p:txBody>
          <a:bodyPr vert="horz" wrap="square" lIns="106666" tIns="53333" rIns="106666" bIns="53333" numCol="1" anchor="t" anchorCtr="0" compatLnSpc="1">
            <a:prstTxWarp prst="textNoShape">
              <a:avLst/>
            </a:prstTxWarp>
          </a:bodyPr>
          <a:lstStyle/>
          <a:p>
            <a:endParaRPr lang="en-US"/>
          </a:p>
        </p:txBody>
      </p:sp>
      <p:sp>
        <p:nvSpPr>
          <p:cNvPr id="6" name="Rectangle 5"/>
          <p:cNvSpPr/>
          <p:nvPr/>
        </p:nvSpPr>
        <p:spPr>
          <a:xfrm>
            <a:off x="635005" y="4"/>
            <a:ext cx="21166666" cy="13126656"/>
          </a:xfrm>
          <a:prstGeom prst="rect">
            <a:avLst/>
          </a:prstGeom>
        </p:spPr>
        <p:txBody>
          <a:bodyPr wrap="square" lIns="106666" tIns="53333" rIns="106666" bIns="53333">
            <a:spAutoFit/>
          </a:bodyPr>
          <a:lstStyle/>
          <a:p>
            <a:pPr algn="just"/>
            <a:r>
              <a:rPr lang="en-US" sz="5400" b="1" i="1" dirty="0" smtClean="0">
                <a:solidFill>
                  <a:schemeClr val="accent6">
                    <a:lumMod val="50000"/>
                  </a:schemeClr>
                </a:solidFill>
                <a:latin typeface="Bookman Old Style" pitchFamily="18" charset="0"/>
              </a:rPr>
              <a:t>Advantages of LVDT-</a:t>
            </a:r>
          </a:p>
          <a:p>
            <a:pPr marL="599996" indent="-599996" algn="just">
              <a:buFont typeface="+mj-lt"/>
              <a:buAutoNum type="arabicPeriod"/>
            </a:pPr>
            <a:r>
              <a:rPr lang="en-US" sz="4400" b="1" dirty="0" smtClean="0">
                <a:latin typeface="Bookman Old Style" pitchFamily="18" charset="0"/>
              </a:rPr>
              <a:t>High Range </a:t>
            </a:r>
            <a:r>
              <a:rPr lang="en-US" sz="4400" dirty="0" smtClean="0">
                <a:latin typeface="Bookman Old Style" pitchFamily="18" charset="0"/>
              </a:rPr>
              <a:t>- The LVDTs have a very high range for measurement of displacement. they can used for measurement of displacements ranging from </a:t>
            </a:r>
            <a:r>
              <a:rPr lang="en-US" sz="4400" b="1" i="1" dirty="0" smtClean="0">
                <a:latin typeface="Bookman Old Style" pitchFamily="18" charset="0"/>
              </a:rPr>
              <a:t>0.25 mm to 250 mm</a:t>
            </a:r>
          </a:p>
          <a:p>
            <a:pPr marL="599996" indent="-599996" algn="just">
              <a:buFont typeface="+mj-lt"/>
              <a:buAutoNum type="arabicPeriod"/>
            </a:pPr>
            <a:endParaRPr lang="en-US" sz="4400" b="1" i="1" dirty="0" smtClean="0">
              <a:latin typeface="Bookman Old Style" pitchFamily="18" charset="0"/>
            </a:endParaRPr>
          </a:p>
          <a:p>
            <a:pPr marL="599996" indent="-599996" algn="just">
              <a:buFont typeface="+mj-lt"/>
              <a:buAutoNum type="arabicPeriod"/>
            </a:pPr>
            <a:r>
              <a:rPr lang="en-US" sz="4400" b="1" dirty="0" smtClean="0">
                <a:latin typeface="Bookman Old Style" pitchFamily="18" charset="0"/>
              </a:rPr>
              <a:t>No Frictional Losses </a:t>
            </a:r>
            <a:r>
              <a:rPr lang="en-US" sz="4400" dirty="0" smtClean="0">
                <a:latin typeface="Bookman Old Style" pitchFamily="18" charset="0"/>
              </a:rPr>
              <a:t>- As the core moves inside a hollow former so there is no loss of displacement input as frictional loss so it makes LVDT as very accurate device.</a:t>
            </a:r>
          </a:p>
          <a:p>
            <a:pPr marL="599996" indent="-599996" algn="just">
              <a:buFont typeface="+mj-lt"/>
              <a:buAutoNum type="arabicPeriod"/>
            </a:pPr>
            <a:endParaRPr lang="en-US" sz="4400" dirty="0" smtClean="0">
              <a:latin typeface="Bookman Old Style" pitchFamily="18" charset="0"/>
            </a:endParaRPr>
          </a:p>
          <a:p>
            <a:pPr marL="599996" indent="-599996" algn="just">
              <a:buFont typeface="+mj-lt"/>
              <a:buAutoNum type="arabicPeriod"/>
            </a:pPr>
            <a:r>
              <a:rPr lang="en-US" sz="4400" b="1" dirty="0" smtClean="0">
                <a:latin typeface="Bookman Old Style" pitchFamily="18" charset="0"/>
              </a:rPr>
              <a:t>High Input and High Sensitivity - </a:t>
            </a:r>
            <a:r>
              <a:rPr lang="en-US" sz="4400" dirty="0" smtClean="0">
                <a:latin typeface="Bookman Old Style" pitchFamily="18" charset="0"/>
              </a:rPr>
              <a:t>The output of LVDT is so high that it doesn’t need any amplification. The transducer possesses </a:t>
            </a:r>
            <a:r>
              <a:rPr lang="en-US" sz="4400" b="1" i="1" dirty="0" smtClean="0">
                <a:latin typeface="Bookman Old Style" pitchFamily="18" charset="0"/>
              </a:rPr>
              <a:t>a high sensitivity </a:t>
            </a:r>
            <a:r>
              <a:rPr lang="en-US" sz="4400" dirty="0" smtClean="0">
                <a:latin typeface="Bookman Old Style" pitchFamily="18" charset="0"/>
              </a:rPr>
              <a:t>which is typically about </a:t>
            </a:r>
            <a:r>
              <a:rPr lang="en-US" sz="4400" b="1" i="1" dirty="0" smtClean="0">
                <a:latin typeface="Bookman Old Style" pitchFamily="18" charset="0"/>
              </a:rPr>
              <a:t>40V/mm.</a:t>
            </a:r>
          </a:p>
          <a:p>
            <a:pPr marL="599996" indent="-599996" algn="just">
              <a:buFont typeface="+mj-lt"/>
              <a:buAutoNum type="arabicPeriod"/>
            </a:pPr>
            <a:endParaRPr lang="en-US" sz="4400" dirty="0" smtClean="0">
              <a:latin typeface="Bookman Old Style" pitchFamily="18" charset="0"/>
            </a:endParaRPr>
          </a:p>
          <a:p>
            <a:pPr marL="599996" indent="-599996" algn="just">
              <a:buFont typeface="+mj-lt"/>
              <a:buAutoNum type="arabicPeriod"/>
            </a:pPr>
            <a:r>
              <a:rPr lang="en-US" sz="4400" b="1" dirty="0" smtClean="0">
                <a:latin typeface="Bookman Old Style" pitchFamily="18" charset="0"/>
              </a:rPr>
              <a:t>Low Hysteresis </a:t>
            </a:r>
            <a:r>
              <a:rPr lang="en-US" sz="4400" dirty="0" smtClean="0">
                <a:latin typeface="Bookman Old Style" pitchFamily="18" charset="0"/>
              </a:rPr>
              <a:t>- LVDTs show a low hysteresis and hence repeatability is excellent under all conditions</a:t>
            </a:r>
          </a:p>
          <a:p>
            <a:pPr marL="599996" indent="-599996" algn="just">
              <a:buFont typeface="+mj-lt"/>
              <a:buAutoNum type="arabicPeriod"/>
            </a:pPr>
            <a:r>
              <a:rPr lang="en-US" sz="4400" b="1" dirty="0" smtClean="0">
                <a:latin typeface="Bookman Old Style" pitchFamily="18" charset="0"/>
              </a:rPr>
              <a:t>Low Power Consumption </a:t>
            </a:r>
            <a:r>
              <a:rPr lang="en-US" sz="4400" dirty="0" smtClean="0">
                <a:latin typeface="Bookman Old Style" pitchFamily="18" charset="0"/>
              </a:rPr>
              <a:t>- The power is about </a:t>
            </a:r>
            <a:r>
              <a:rPr lang="en-US" sz="4400" b="1" i="1" dirty="0" smtClean="0">
                <a:latin typeface="Bookman Old Style" pitchFamily="18" charset="0"/>
              </a:rPr>
              <a:t>1W</a:t>
            </a:r>
            <a:r>
              <a:rPr lang="en-US" sz="4400" dirty="0" smtClean="0">
                <a:latin typeface="Bookman Old Style" pitchFamily="18" charset="0"/>
              </a:rPr>
              <a:t> which is very as compared to other transducers.</a:t>
            </a:r>
          </a:p>
          <a:p>
            <a:pPr marL="599996" indent="-599996" algn="just">
              <a:buFont typeface="+mj-lt"/>
              <a:buAutoNum type="arabicPeriod"/>
            </a:pPr>
            <a:r>
              <a:rPr lang="en-US" sz="4400" b="1" dirty="0" smtClean="0">
                <a:latin typeface="Bookman Old Style" pitchFamily="18" charset="0"/>
              </a:rPr>
              <a:t>Direct Conversion to Electrical Signals </a:t>
            </a:r>
            <a:r>
              <a:rPr lang="en-US" sz="4400" dirty="0" smtClean="0">
                <a:latin typeface="Bookman Old Style" pitchFamily="18" charset="0"/>
              </a:rPr>
              <a:t>- They convert the linear displacement to electrical voltage which are easy </a:t>
            </a:r>
            <a:endParaRPr lang="en-US" sz="4400" dirty="0">
              <a:latin typeface="Bookman Old Style"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29166" y="3"/>
            <a:ext cx="21590000" cy="4108803"/>
          </a:xfrm>
          <a:prstGeom prst="rect">
            <a:avLst/>
          </a:prstGeom>
        </p:spPr>
        <p:txBody>
          <a:bodyPr wrap="square" lIns="106666" tIns="53333" rIns="106666" bIns="53333">
            <a:spAutoFit/>
          </a:bodyPr>
          <a:lstStyle/>
          <a:p>
            <a:pPr algn="just"/>
            <a:r>
              <a:rPr lang="en-US" sz="5600" b="1" i="1" dirty="0" smtClean="0">
                <a:solidFill>
                  <a:schemeClr val="accent6">
                    <a:lumMod val="50000"/>
                  </a:schemeClr>
                </a:solidFill>
                <a:latin typeface="Bookman Old Style" pitchFamily="18" charset="0"/>
              </a:rPr>
              <a:t>Disadvantages of LVDT-</a:t>
            </a:r>
          </a:p>
          <a:p>
            <a:pPr marL="866661" indent="-866661" algn="just">
              <a:buFont typeface="+mj-lt"/>
              <a:buAutoNum type="arabicPeriod"/>
            </a:pPr>
            <a:r>
              <a:rPr lang="en-US" sz="5100" dirty="0" smtClean="0">
                <a:latin typeface="Bookman Old Style" pitchFamily="18" charset="0"/>
              </a:rPr>
              <a:t>LVDT is </a:t>
            </a:r>
            <a:r>
              <a:rPr lang="en-US" sz="5100" b="1" i="1" dirty="0" smtClean="0">
                <a:latin typeface="Bookman Old Style" pitchFamily="18" charset="0"/>
              </a:rPr>
              <a:t>sensitive to stray magnetic fields </a:t>
            </a:r>
            <a:r>
              <a:rPr lang="en-US" sz="5100" dirty="0" smtClean="0">
                <a:latin typeface="Bookman Old Style" pitchFamily="18" charset="0"/>
              </a:rPr>
              <a:t>so they always require a setup to protect them from stray magnetic fields.</a:t>
            </a:r>
          </a:p>
          <a:p>
            <a:pPr marL="866661" indent="-866661" algn="just">
              <a:buFont typeface="+mj-lt"/>
              <a:buAutoNum type="arabicPeriod"/>
            </a:pPr>
            <a:endParaRPr lang="en-US" sz="5100" dirty="0" smtClean="0">
              <a:latin typeface="Bookman Old Style" pitchFamily="18" charset="0"/>
            </a:endParaRPr>
          </a:p>
          <a:p>
            <a:pPr marL="866661" indent="-866661" algn="just">
              <a:buFont typeface="+mj-lt"/>
              <a:buAutoNum type="arabicPeriod"/>
            </a:pPr>
            <a:r>
              <a:rPr lang="en-US" sz="5100" dirty="0" smtClean="0">
                <a:latin typeface="Bookman Old Style" pitchFamily="18" charset="0"/>
              </a:rPr>
              <a:t>They are </a:t>
            </a:r>
            <a:r>
              <a:rPr lang="en-US" sz="5100" b="1" i="1" dirty="0" smtClean="0">
                <a:latin typeface="Bookman Old Style" pitchFamily="18" charset="0"/>
              </a:rPr>
              <a:t>affected by vibrations and temperature</a:t>
            </a:r>
            <a:r>
              <a:rPr lang="en-US" sz="5100" dirty="0" smtClean="0">
                <a:latin typeface="Bookman Old Style" pitchFamily="18" charset="0"/>
              </a:rPr>
              <a:t>.</a:t>
            </a:r>
          </a:p>
        </p:txBody>
      </p:sp>
      <p:sp>
        <p:nvSpPr>
          <p:cNvPr id="3" name="Rectangle 2"/>
          <p:cNvSpPr/>
          <p:nvPr/>
        </p:nvSpPr>
        <p:spPr>
          <a:xfrm>
            <a:off x="685800" y="4498106"/>
            <a:ext cx="21590000" cy="9217894"/>
          </a:xfrm>
          <a:prstGeom prst="rect">
            <a:avLst/>
          </a:prstGeom>
        </p:spPr>
        <p:txBody>
          <a:bodyPr wrap="square" lIns="106666" tIns="53333" rIns="106666" bIns="53333">
            <a:spAutoFit/>
          </a:bodyPr>
          <a:lstStyle/>
          <a:p>
            <a:pPr algn="just"/>
            <a:r>
              <a:rPr lang="en-US" sz="6000" b="1" i="1" dirty="0" smtClean="0">
                <a:solidFill>
                  <a:schemeClr val="accent6">
                    <a:lumMod val="50000"/>
                  </a:schemeClr>
                </a:solidFill>
                <a:latin typeface="Bookman Old Style" pitchFamily="18" charset="0"/>
              </a:rPr>
              <a:t> Applications of LVDT-</a:t>
            </a:r>
          </a:p>
          <a:p>
            <a:pPr algn="just"/>
            <a:endParaRPr lang="en-US" sz="4800" b="1" i="1" dirty="0" smtClean="0">
              <a:solidFill>
                <a:schemeClr val="accent6">
                  <a:lumMod val="50000"/>
                </a:schemeClr>
              </a:solidFill>
              <a:latin typeface="Bookman Old Style" pitchFamily="18" charset="0"/>
            </a:endParaRPr>
          </a:p>
          <a:p>
            <a:pPr marL="599996" indent="-599996" algn="just">
              <a:buFont typeface="+mj-lt"/>
              <a:buAutoNum type="arabicPeriod"/>
            </a:pPr>
            <a:r>
              <a:rPr lang="en-US" sz="4400" dirty="0" smtClean="0">
                <a:latin typeface="Bookman Old Style" pitchFamily="18" charset="0"/>
              </a:rPr>
              <a:t>They are used in applications where </a:t>
            </a:r>
            <a:r>
              <a:rPr lang="en-US" sz="4400" b="1" i="1" dirty="0" smtClean="0">
                <a:latin typeface="Bookman Old Style" pitchFamily="18" charset="0"/>
              </a:rPr>
              <a:t>displacements ranging from fraction of mm to few cm </a:t>
            </a:r>
            <a:r>
              <a:rPr lang="en-US" sz="4400" dirty="0" smtClean="0">
                <a:latin typeface="Bookman Old Style" pitchFamily="18" charset="0"/>
              </a:rPr>
              <a:t>are to be measured. </a:t>
            </a:r>
          </a:p>
          <a:p>
            <a:pPr marL="599996" indent="-599996" algn="just">
              <a:buFont typeface="+mj-lt"/>
              <a:buAutoNum type="arabicPeriod"/>
            </a:pPr>
            <a:endParaRPr lang="en-US" sz="4400" dirty="0" smtClean="0">
              <a:latin typeface="Bookman Old Style" pitchFamily="18" charset="0"/>
            </a:endParaRPr>
          </a:p>
          <a:p>
            <a:pPr marL="599996" indent="-599996" algn="just">
              <a:buFont typeface="+mj-lt"/>
              <a:buAutoNum type="arabicPeriod"/>
            </a:pPr>
            <a:r>
              <a:rPr lang="en-US" sz="4400" dirty="0" smtClean="0">
                <a:latin typeface="Bookman Old Style" pitchFamily="18" charset="0"/>
              </a:rPr>
              <a:t>The LVDT acting as a </a:t>
            </a:r>
            <a:r>
              <a:rPr lang="en-US" sz="4400" b="1" i="1" dirty="0" smtClean="0">
                <a:latin typeface="Bookman Old Style" pitchFamily="18" charset="0"/>
              </a:rPr>
              <a:t>primary transducer converts the displacement to electrical signal directly</a:t>
            </a:r>
            <a:r>
              <a:rPr lang="en-US" sz="4400" dirty="0" smtClean="0">
                <a:latin typeface="Bookman Old Style" pitchFamily="18" charset="0"/>
              </a:rPr>
              <a:t>.</a:t>
            </a:r>
          </a:p>
          <a:p>
            <a:pPr marL="599996" indent="-599996" algn="just">
              <a:buFont typeface="+mj-lt"/>
              <a:buAutoNum type="arabicPeriod"/>
            </a:pPr>
            <a:endParaRPr lang="en-US" sz="4400" dirty="0" smtClean="0">
              <a:latin typeface="Bookman Old Style" pitchFamily="18" charset="0"/>
            </a:endParaRPr>
          </a:p>
          <a:p>
            <a:pPr marL="599996" indent="-599996" algn="just">
              <a:buFont typeface="+mj-lt"/>
              <a:buAutoNum type="arabicPeriod"/>
            </a:pPr>
            <a:r>
              <a:rPr lang="en-US" sz="4400" dirty="0" smtClean="0">
                <a:latin typeface="Bookman Old Style" pitchFamily="18" charset="0"/>
              </a:rPr>
              <a:t>They can also </a:t>
            </a:r>
            <a:r>
              <a:rPr lang="en-US" sz="4400" b="1" i="1" dirty="0" smtClean="0">
                <a:latin typeface="Bookman Old Style" pitchFamily="18" charset="0"/>
              </a:rPr>
              <a:t>acts as the secondary transducers</a:t>
            </a:r>
            <a:r>
              <a:rPr lang="en-US" sz="4400" dirty="0" smtClean="0">
                <a:latin typeface="Bookman Old Style" pitchFamily="18" charset="0"/>
              </a:rPr>
              <a:t>.</a:t>
            </a:r>
            <a:endParaRPr lang="en-US" sz="4400" b="1" i="1" dirty="0" smtClean="0">
              <a:latin typeface="Bookman Old Style" pitchFamily="18" charset="0"/>
            </a:endParaRPr>
          </a:p>
          <a:p>
            <a:pPr marL="599996" indent="-599996" algn="just"/>
            <a:r>
              <a:rPr lang="en-US" sz="4400" b="1" i="1" dirty="0" smtClean="0">
                <a:latin typeface="Bookman Old Style" pitchFamily="18" charset="0"/>
              </a:rPr>
              <a:t> E.g.</a:t>
            </a:r>
            <a:r>
              <a:rPr lang="en-US" sz="4400" dirty="0" smtClean="0">
                <a:latin typeface="Bookman Old Style" pitchFamily="18" charset="0"/>
              </a:rPr>
              <a:t> the Bourbon tube which acts as a primary transducer and covert pressure into linear displacement. Then LVDT coverts this displacement into electrical signal which after calibration gives the ideas of the pressure of fluid.</a:t>
            </a:r>
            <a:endParaRPr lang="en-US" sz="4400" dirty="0">
              <a:latin typeface="Bookman Old Style" pitchFamily="18"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7543800" y="609600"/>
            <a:ext cx="6722530" cy="17145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Encoders</a:t>
            </a:r>
            <a:endParaRPr lang="en-IN" b="1" i="1" dirty="0" smtClean="0">
              <a:solidFill>
                <a:srgbClr val="FF0000"/>
              </a:solidFill>
              <a:latin typeface="Bookman Old Style" pitchFamily="18" charset="0"/>
              <a:cs typeface="Times New Roman" pitchFamily="18" charset="0"/>
            </a:endParaRPr>
          </a:p>
        </p:txBody>
      </p:sp>
      <p:sp>
        <p:nvSpPr>
          <p:cNvPr id="57347" name="Rectangle 3"/>
          <p:cNvSpPr>
            <a:spLocks noGrp="1" noChangeArrowheads="1"/>
          </p:cNvSpPr>
          <p:nvPr>
            <p:ph idx="1"/>
          </p:nvPr>
        </p:nvSpPr>
        <p:spPr>
          <a:xfrm>
            <a:off x="1270000" y="2000250"/>
            <a:ext cx="20192118" cy="9144000"/>
          </a:xfrm>
        </p:spPr>
        <p:txBody>
          <a:bodyPr/>
          <a:lstStyle/>
          <a:p>
            <a:pPr eaLnBrk="1" hangingPunct="1">
              <a:lnSpc>
                <a:spcPct val="250000"/>
              </a:lnSpc>
              <a:buNone/>
            </a:pPr>
            <a:r>
              <a:rPr lang="en-US" sz="5400" dirty="0" smtClean="0">
                <a:latin typeface="Bookman Old Style" pitchFamily="18" charset="0"/>
                <a:ea typeface="Calibri" pitchFamily="34" charset="0"/>
                <a:cs typeface="Times New Roman" pitchFamily="18" charset="0"/>
              </a:rPr>
              <a:t>Digital Optical Encoders types</a:t>
            </a:r>
          </a:p>
          <a:p>
            <a:pPr marL="1690730" lvl="1" indent="-866661" eaLnBrk="1" hangingPunct="1">
              <a:lnSpc>
                <a:spcPct val="250000"/>
              </a:lnSpc>
              <a:buFont typeface="+mj-lt"/>
              <a:buAutoNum type="arabicPeriod"/>
            </a:pPr>
            <a:r>
              <a:rPr lang="en-IN" sz="5400" dirty="0" smtClean="0">
                <a:latin typeface="Bookman Old Style" pitchFamily="18" charset="0"/>
                <a:ea typeface="Calibri" pitchFamily="34" charset="0"/>
                <a:cs typeface="Times New Roman" pitchFamily="18" charset="0"/>
              </a:rPr>
              <a:t>Absolute </a:t>
            </a:r>
            <a:r>
              <a:rPr lang="en-US" sz="5400" dirty="0" smtClean="0">
                <a:latin typeface="Bookman Old Style" pitchFamily="18" charset="0"/>
                <a:ea typeface="Calibri" pitchFamily="34" charset="0"/>
                <a:cs typeface="Times New Roman" pitchFamily="18" charset="0"/>
              </a:rPr>
              <a:t>Digital Optical Encoders</a:t>
            </a:r>
          </a:p>
          <a:p>
            <a:pPr marL="1690730" lvl="1" indent="-866661" eaLnBrk="1" hangingPunct="1">
              <a:lnSpc>
                <a:spcPct val="250000"/>
              </a:lnSpc>
              <a:buFont typeface="+mj-lt"/>
              <a:buAutoNum type="arabicPeriod"/>
            </a:pPr>
            <a:r>
              <a:rPr lang="en-US" sz="5400" dirty="0" smtClean="0">
                <a:latin typeface="Bookman Old Style" pitchFamily="18" charset="0"/>
                <a:ea typeface="Calibri" pitchFamily="34" charset="0"/>
                <a:cs typeface="Times New Roman" pitchFamily="18" charset="0"/>
              </a:rPr>
              <a:t>Incremental Digital Optical Encoders</a:t>
            </a:r>
            <a:endParaRPr lang="en-IN" sz="5400" dirty="0" smtClean="0">
              <a:latin typeface="Bookman Old Style" pitchFamily="18" charset="0"/>
              <a:ea typeface="Calibri" pitchFamily="34" charset="0"/>
              <a:cs typeface="Times New Roman" pitchFamily="18" charset="0"/>
            </a:endParaRPr>
          </a:p>
        </p:txBody>
      </p:sp>
      <p:pic>
        <p:nvPicPr>
          <p:cNvPr id="180226" name="Picture 2" descr="Image result for Encoders"/>
          <p:cNvPicPr>
            <a:picLocks noChangeAspect="1" noChangeArrowheads="1"/>
          </p:cNvPicPr>
          <p:nvPr/>
        </p:nvPicPr>
        <p:blipFill>
          <a:blip r:embed="rId3" cstate="print"/>
          <a:srcRect/>
          <a:stretch>
            <a:fillRect/>
          </a:stretch>
        </p:blipFill>
        <p:spPr bwMode="auto">
          <a:xfrm>
            <a:off x="10087021" y="7334251"/>
            <a:ext cx="12772984" cy="6381750"/>
          </a:xfrm>
          <a:prstGeom prst="rect">
            <a:avLst/>
          </a:prstGeom>
          <a:noFill/>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5503334" y="1"/>
            <a:ext cx="11032066" cy="142875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5600" b="1" i="1" dirty="0" smtClean="0">
                <a:solidFill>
                  <a:srgbClr val="FF0000"/>
                </a:solidFill>
                <a:latin typeface="Bookman Old Style" pitchFamily="18" charset="0"/>
                <a:cs typeface="Times New Roman" pitchFamily="18" charset="0"/>
              </a:rPr>
              <a:t>Digital Optical Encoders</a:t>
            </a:r>
          </a:p>
        </p:txBody>
      </p:sp>
      <p:sp>
        <p:nvSpPr>
          <p:cNvPr id="5" name="Rectangle 4"/>
          <p:cNvSpPr/>
          <p:nvPr/>
        </p:nvSpPr>
        <p:spPr>
          <a:xfrm>
            <a:off x="846671" y="1524003"/>
            <a:ext cx="21060834" cy="4170358"/>
          </a:xfrm>
          <a:prstGeom prst="rect">
            <a:avLst/>
          </a:prstGeom>
        </p:spPr>
        <p:txBody>
          <a:bodyPr wrap="square" lIns="106666" tIns="53333" rIns="106666" bIns="53333">
            <a:spAutoFit/>
          </a:bodyPr>
          <a:lstStyle/>
          <a:p>
            <a:pPr marL="0" lvl="1" indent="0" algn="just">
              <a:buFont typeface="Wingdings" pitchFamily="2" charset="2"/>
              <a:buChar char="ü"/>
            </a:pPr>
            <a:r>
              <a:rPr lang="en-US" sz="4400" dirty="0" smtClean="0">
                <a:latin typeface="Bookman Old Style" pitchFamily="18" charset="0"/>
              </a:rPr>
              <a:t>Produces </a:t>
            </a:r>
            <a:r>
              <a:rPr lang="en-US" sz="4400" b="1" i="1" dirty="0" smtClean="0">
                <a:latin typeface="Bookman Old Style" pitchFamily="18" charset="0"/>
              </a:rPr>
              <a:t>angular position data directly in digital form</a:t>
            </a:r>
            <a:r>
              <a:rPr lang="en-US" sz="4400" dirty="0" smtClean="0">
                <a:latin typeface="Bookman Old Style" pitchFamily="18" charset="0"/>
              </a:rPr>
              <a:t>, eliminating any need for ADC</a:t>
            </a:r>
          </a:p>
          <a:p>
            <a:pPr marL="0" lvl="1" indent="0" algn="just">
              <a:buFont typeface="Wingdings" pitchFamily="2" charset="2"/>
              <a:buChar char="ü"/>
            </a:pPr>
            <a:r>
              <a:rPr lang="en-US" sz="4400" dirty="0" smtClean="0">
                <a:latin typeface="Bookman Old Style" pitchFamily="18" charset="0"/>
              </a:rPr>
              <a:t>The design is comprised of a </a:t>
            </a:r>
            <a:r>
              <a:rPr lang="en-US" sz="4400" b="1" i="1" dirty="0" smtClean="0">
                <a:latin typeface="Bookman Old Style" pitchFamily="18" charset="0"/>
              </a:rPr>
              <a:t>“code disk” </a:t>
            </a:r>
            <a:r>
              <a:rPr lang="en-US" sz="4400" dirty="0" smtClean="0">
                <a:latin typeface="Bookman Old Style" pitchFamily="18" charset="0"/>
              </a:rPr>
              <a:t>attached to a shaft</a:t>
            </a:r>
          </a:p>
          <a:p>
            <a:pPr marL="0" lvl="1" indent="0" algn="just">
              <a:buFont typeface="Wingdings" pitchFamily="2" charset="2"/>
              <a:buChar char="ü"/>
            </a:pPr>
            <a:r>
              <a:rPr lang="en-US" sz="4400" dirty="0" smtClean="0">
                <a:latin typeface="Bookman Old Style" pitchFamily="18" charset="0"/>
              </a:rPr>
              <a:t>A light source and photocell arrangement are mounted so that the slots pass the light beam as the disk rotates</a:t>
            </a:r>
          </a:p>
          <a:p>
            <a:pPr marL="0" lvl="1" indent="0" algn="just">
              <a:buFont typeface="Wingdings" pitchFamily="2" charset="2"/>
              <a:buChar char="ü"/>
            </a:pPr>
            <a:r>
              <a:rPr lang="en-US" sz="4400" b="1" i="1" dirty="0" smtClean="0">
                <a:latin typeface="Bookman Old Style" pitchFamily="18" charset="0"/>
              </a:rPr>
              <a:t>The angle of the shaft is deduced from the output of the photocell</a:t>
            </a:r>
          </a:p>
        </p:txBody>
      </p:sp>
      <p:pic>
        <p:nvPicPr>
          <p:cNvPr id="6" name="Picture 2" descr="C:\Users\Mostafa\Documents\College Work 2010\College work\UCC Courses\EET-204\Lecture 2\objects\ORE.gif"/>
          <p:cNvPicPr>
            <a:picLocks noChangeAspect="1" noChangeArrowheads="1"/>
          </p:cNvPicPr>
          <p:nvPr/>
        </p:nvPicPr>
        <p:blipFill>
          <a:blip r:embed="rId3" cstate="print"/>
          <a:srcRect/>
          <a:stretch>
            <a:fillRect/>
          </a:stretch>
        </p:blipFill>
        <p:spPr bwMode="auto">
          <a:xfrm>
            <a:off x="6032504" y="5873750"/>
            <a:ext cx="13758334" cy="736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715000" y="0"/>
            <a:ext cx="11430000" cy="1220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Absolute Encoder</a:t>
            </a:r>
          </a:p>
        </p:txBody>
      </p:sp>
      <p:pic>
        <p:nvPicPr>
          <p:cNvPr id="5" name="Picture 4"/>
          <p:cNvPicPr>
            <a:picLocks noChangeAspect="1" noChangeArrowheads="1"/>
          </p:cNvPicPr>
          <p:nvPr/>
        </p:nvPicPr>
        <p:blipFill>
          <a:blip r:embed="rId3" cstate="print"/>
          <a:srcRect/>
          <a:stretch>
            <a:fillRect/>
          </a:stretch>
        </p:blipFill>
        <p:spPr bwMode="auto">
          <a:xfrm>
            <a:off x="3276600" y="1255152"/>
            <a:ext cx="16916400" cy="1207984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a:xfrm>
            <a:off x="4800601" y="0"/>
            <a:ext cx="11049000" cy="1220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Absolute Encoder </a:t>
            </a:r>
          </a:p>
        </p:txBody>
      </p:sp>
      <p:sp>
        <p:nvSpPr>
          <p:cNvPr id="5" name="Rectangle 4"/>
          <p:cNvSpPr/>
          <p:nvPr/>
        </p:nvSpPr>
        <p:spPr>
          <a:xfrm>
            <a:off x="1371600" y="-69569"/>
            <a:ext cx="19583400" cy="13942278"/>
          </a:xfrm>
          <a:prstGeom prst="rect">
            <a:avLst/>
          </a:prstGeom>
        </p:spPr>
        <p:txBody>
          <a:bodyPr wrap="square">
            <a:spAutoFit/>
          </a:bodyPr>
          <a:lstStyle/>
          <a:p>
            <a:pPr marL="63500" indent="-42863" algn="just">
              <a:lnSpc>
                <a:spcPct val="150000"/>
              </a:lnSpc>
              <a:buFont typeface="Wingdings" pitchFamily="2" charset="2"/>
              <a:buChar char="ü"/>
            </a:pPr>
            <a:endParaRPr lang="en-US" sz="6000" i="1" dirty="0" smtClean="0">
              <a:latin typeface="Bookman Old Style" pitchFamily="18" charset="0"/>
            </a:endParaRPr>
          </a:p>
          <a:p>
            <a:pPr marL="63500" lvl="1" indent="-42863" algn="just">
              <a:lnSpc>
                <a:spcPct val="150000"/>
              </a:lnSpc>
              <a:buFont typeface="Wingdings" pitchFamily="2" charset="2"/>
              <a:buChar char="ü"/>
            </a:pPr>
            <a:r>
              <a:rPr lang="en-US" sz="6000" dirty="0" smtClean="0">
                <a:latin typeface="Bookman Old Style" pitchFamily="18" charset="0"/>
              </a:rPr>
              <a:t>Uses a glass disk marked off with a pattern of concentric tracks</a:t>
            </a:r>
          </a:p>
          <a:p>
            <a:pPr marL="63500" lvl="1" indent="-42863" algn="just">
              <a:lnSpc>
                <a:spcPct val="150000"/>
              </a:lnSpc>
              <a:buFont typeface="Wingdings" pitchFamily="2" charset="2"/>
              <a:buChar char="ü"/>
            </a:pPr>
            <a:r>
              <a:rPr lang="en-US" sz="6000" dirty="0" smtClean="0">
                <a:latin typeface="Bookman Old Style" pitchFamily="18" charset="0"/>
              </a:rPr>
              <a:t>A separate light beam is sent through each track to individual photo-sensors</a:t>
            </a:r>
          </a:p>
          <a:p>
            <a:pPr marL="63500" lvl="1" indent="-42863" algn="just">
              <a:lnSpc>
                <a:spcPct val="150000"/>
              </a:lnSpc>
              <a:buFont typeface="Wingdings" pitchFamily="2" charset="2"/>
              <a:buChar char="ü"/>
            </a:pPr>
            <a:r>
              <a:rPr lang="en-US" sz="6000" dirty="0" smtClean="0">
                <a:latin typeface="Bookman Old Style" pitchFamily="18" charset="0"/>
              </a:rPr>
              <a:t>Each photo-sensor contributes 1 bit to the output digital word</a:t>
            </a:r>
          </a:p>
          <a:p>
            <a:pPr marL="63500" lvl="1" indent="-42863" algn="just">
              <a:lnSpc>
                <a:spcPct val="150000"/>
              </a:lnSpc>
              <a:buFont typeface="Wingdings" pitchFamily="2" charset="2"/>
              <a:buChar char="ü"/>
            </a:pPr>
            <a:r>
              <a:rPr lang="en-US" sz="6000" dirty="0" smtClean="0">
                <a:latin typeface="Bookman Old Style" pitchFamily="18" charset="0"/>
              </a:rPr>
              <a:t>Advantage of this encoder is that the </a:t>
            </a:r>
            <a:r>
              <a:rPr lang="en-US" sz="6000" b="1" i="1" dirty="0" smtClean="0">
                <a:latin typeface="Bookman Old Style" pitchFamily="18" charset="0"/>
              </a:rPr>
              <a:t>output is in straightforward digital  form</a:t>
            </a:r>
          </a:p>
          <a:p>
            <a:pPr marL="63500" indent="-42863" algn="just">
              <a:lnSpc>
                <a:spcPct val="150000"/>
              </a:lnSpc>
              <a:buFont typeface="Wingdings" pitchFamily="2" charset="2"/>
              <a:buChar char="ü"/>
            </a:pPr>
            <a:endParaRPr lang="en-US" sz="6000" dirty="0" smtClean="0">
              <a:latin typeface="Bookman Old Style" pitchFamily="18"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5181600" y="0"/>
            <a:ext cx="12573000" cy="1601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IN" b="1" i="1" dirty="0" smtClean="0">
                <a:solidFill>
                  <a:srgbClr val="FF0000"/>
                </a:solidFill>
                <a:latin typeface="Bookman Old Style" pitchFamily="18" charset="0"/>
                <a:cs typeface="Times New Roman" pitchFamily="18" charset="0"/>
              </a:rPr>
              <a:t>Incremental Encoder</a:t>
            </a:r>
          </a:p>
        </p:txBody>
      </p:sp>
      <p:pic>
        <p:nvPicPr>
          <p:cNvPr id="65539" name="Picture 2" descr="C:\Documents and Settings\Narendra V Lakal\Desktop\Narendra Desktop\Academic Data\Mechatronics Data\opt encod snap.jpg"/>
          <p:cNvPicPr>
            <a:picLocks noGrp="1" noChangeAspect="1" noChangeArrowheads="1"/>
          </p:cNvPicPr>
          <p:nvPr>
            <p:ph idx="1"/>
          </p:nvPr>
        </p:nvPicPr>
        <p:blipFill>
          <a:blip r:embed="rId3" cstate="print"/>
          <a:srcRect l="4017" t="1946" r="5433" b="9489"/>
          <a:stretch>
            <a:fillRect/>
          </a:stretch>
        </p:blipFill>
        <p:spPr>
          <a:xfrm>
            <a:off x="14531591" y="3124200"/>
            <a:ext cx="7871209" cy="7162800"/>
          </a:xfrm>
        </p:spPr>
      </p:pic>
      <p:sp>
        <p:nvSpPr>
          <p:cNvPr id="5" name="Rectangle 4"/>
          <p:cNvSpPr/>
          <p:nvPr/>
        </p:nvSpPr>
        <p:spPr>
          <a:xfrm>
            <a:off x="533400" y="2514600"/>
            <a:ext cx="13792200" cy="8956298"/>
          </a:xfrm>
          <a:prstGeom prst="rect">
            <a:avLst/>
          </a:prstGeom>
        </p:spPr>
        <p:txBody>
          <a:bodyPr wrap="square">
            <a:spAutoFit/>
          </a:bodyPr>
          <a:lstStyle/>
          <a:p>
            <a:pPr marL="63500" lvl="1" indent="-63500" algn="just">
              <a:buFont typeface="Wingdings" pitchFamily="2" charset="2"/>
              <a:buChar char="ü"/>
            </a:pPr>
            <a:r>
              <a:rPr lang="en-US" sz="4800" dirty="0" smtClean="0">
                <a:latin typeface="Bookman Old Style" pitchFamily="18" charset="0"/>
              </a:rPr>
              <a:t>Has only one track of equally spaced slots</a:t>
            </a:r>
          </a:p>
          <a:p>
            <a:pPr marL="63500" lvl="1" indent="-63500" algn="just">
              <a:buFont typeface="Wingdings" pitchFamily="2" charset="2"/>
              <a:buChar char="ü"/>
            </a:pPr>
            <a:endParaRPr lang="en-US" sz="4800" dirty="0" smtClean="0">
              <a:latin typeface="Bookman Old Style" pitchFamily="18" charset="0"/>
            </a:endParaRPr>
          </a:p>
          <a:p>
            <a:pPr marL="63500" lvl="1" indent="-63500" algn="just">
              <a:buFont typeface="Wingdings" pitchFamily="2" charset="2"/>
              <a:buChar char="ü"/>
            </a:pPr>
            <a:r>
              <a:rPr lang="en-US" sz="4800" b="1" i="1" dirty="0" smtClean="0">
                <a:latin typeface="Bookman Old Style" pitchFamily="18" charset="0"/>
              </a:rPr>
              <a:t>Position is determined by counting the number of slots that pass a photo-sensor</a:t>
            </a:r>
            <a:r>
              <a:rPr lang="en-US" sz="4800" dirty="0" smtClean="0">
                <a:latin typeface="Bookman Old Style" pitchFamily="18" charset="0"/>
              </a:rPr>
              <a:t>, where </a:t>
            </a:r>
            <a:r>
              <a:rPr lang="en-US" sz="4800" b="1" i="1" dirty="0" smtClean="0">
                <a:latin typeface="Bookman Old Style" pitchFamily="18" charset="0"/>
              </a:rPr>
              <a:t>each slot represents a known angle</a:t>
            </a:r>
          </a:p>
          <a:p>
            <a:pPr marL="63500" lvl="1" indent="-63500" algn="just">
              <a:buFont typeface="Wingdings" pitchFamily="2" charset="2"/>
              <a:buChar char="ü"/>
            </a:pPr>
            <a:endParaRPr lang="en-US" sz="4800" dirty="0" smtClean="0">
              <a:latin typeface="Bookman Old Style" pitchFamily="18" charset="0"/>
            </a:endParaRPr>
          </a:p>
          <a:p>
            <a:pPr marL="63500" lvl="1" indent="-63500" algn="just">
              <a:buFont typeface="Wingdings" pitchFamily="2" charset="2"/>
              <a:buChar char="ü"/>
            </a:pPr>
            <a:r>
              <a:rPr lang="en-US" sz="4800" dirty="0" smtClean="0">
                <a:latin typeface="Bookman Old Style" pitchFamily="18" charset="0"/>
              </a:rPr>
              <a:t>Requires an initial reference point, which may come from a second sensor</a:t>
            </a:r>
          </a:p>
          <a:p>
            <a:pPr marL="63500" lvl="1" indent="-63500" algn="just">
              <a:buFont typeface="Wingdings" pitchFamily="2" charset="2"/>
              <a:buChar char="ü"/>
            </a:pPr>
            <a:endParaRPr lang="en-US" sz="4800" dirty="0" smtClean="0">
              <a:latin typeface="Bookman Old Style" pitchFamily="18" charset="0"/>
            </a:endParaRPr>
          </a:p>
          <a:p>
            <a:pPr marL="63500" lvl="1" indent="-63500" algn="just">
              <a:buFont typeface="Wingdings" pitchFamily="2" charset="2"/>
              <a:buChar char="ü"/>
            </a:pPr>
            <a:r>
              <a:rPr lang="en-US" sz="4800" dirty="0" smtClean="0">
                <a:latin typeface="Bookman Old Style" pitchFamily="18" charset="0"/>
              </a:rPr>
              <a:t>To track position, the controller must know the direction the disk is turning as well as the number of slots passed</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3505200" y="0"/>
            <a:ext cx="14782800" cy="10210800"/>
          </a:xfrm>
          <a:prstGeom prst="rect">
            <a:avLst/>
          </a:prstGeom>
          <a:noFill/>
          <a:ln w="9525">
            <a:noFill/>
            <a:miter lim="800000"/>
            <a:headEnd/>
            <a:tailEnd/>
          </a:ln>
          <a:effectLst/>
        </p:spPr>
      </p:pic>
      <p:pic>
        <p:nvPicPr>
          <p:cNvPr id="3" name="Picture 4"/>
          <p:cNvPicPr>
            <a:picLocks noChangeAspect="1" noChangeArrowheads="1"/>
          </p:cNvPicPr>
          <p:nvPr/>
        </p:nvPicPr>
        <p:blipFill>
          <a:blip r:embed="rId3" cstate="print"/>
          <a:srcRect/>
          <a:stretch>
            <a:fillRect/>
          </a:stretch>
        </p:blipFill>
        <p:spPr bwMode="auto">
          <a:xfrm>
            <a:off x="3429000" y="10210800"/>
            <a:ext cx="15011400" cy="35052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Title 1"/>
          <p:cNvSpPr>
            <a:spLocks noGrp="1"/>
          </p:cNvSpPr>
          <p:nvPr>
            <p:ph type="title"/>
          </p:nvPr>
        </p:nvSpPr>
        <p:spPr>
          <a:xfrm>
            <a:off x="4762504" y="571503"/>
            <a:ext cx="13601696" cy="150614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Simple Rotary Encoder</a:t>
            </a:r>
          </a:p>
        </p:txBody>
      </p:sp>
      <p:pic>
        <p:nvPicPr>
          <p:cNvPr id="59395" name="Picture 4" descr="http://upload.wikimedia.org/wikibooks/en/thumb/d/d9/Incremental_encoder.gif/220px-Incremental_encoder.gif"/>
          <p:cNvPicPr>
            <a:picLocks noChangeAspect="1" noChangeArrowheads="1" noCrop="1"/>
          </p:cNvPicPr>
          <p:nvPr/>
        </p:nvPicPr>
        <p:blipFill>
          <a:blip r:embed="rId2" cstate="print"/>
          <a:srcRect/>
          <a:stretch>
            <a:fillRect/>
          </a:stretch>
        </p:blipFill>
        <p:spPr bwMode="auto">
          <a:xfrm>
            <a:off x="529167" y="2286001"/>
            <a:ext cx="13407518" cy="7334250"/>
          </a:xfrm>
          <a:prstGeom prst="rect">
            <a:avLst/>
          </a:prstGeom>
          <a:noFill/>
          <a:ln w="9525">
            <a:noFill/>
            <a:miter lim="800000"/>
            <a:headEnd/>
            <a:tailEnd/>
          </a:ln>
        </p:spPr>
      </p:pic>
      <p:pic>
        <p:nvPicPr>
          <p:cNvPr id="176130" name="Picture 2" descr="http://www.robotshop.com/media/catalog/product/cache/1/image/900x900/9df78eab33525d08d6e5fb8d27136e95/c/y/cytron-simple-rotary-encoder-kit_1.jpg"/>
          <p:cNvPicPr>
            <a:picLocks noChangeAspect="1" noChangeArrowheads="1"/>
          </p:cNvPicPr>
          <p:nvPr/>
        </p:nvPicPr>
        <p:blipFill>
          <a:blip r:embed="rId3" cstate="print"/>
          <a:srcRect l="444" t="17333" b="19556"/>
          <a:stretch>
            <a:fillRect/>
          </a:stretch>
        </p:blipFill>
        <p:spPr bwMode="auto">
          <a:xfrm>
            <a:off x="13343942" y="8286751"/>
            <a:ext cx="9516058" cy="5429250"/>
          </a:xfrm>
          <a:prstGeom prst="rect">
            <a:avLst/>
          </a:prstGeom>
          <a:noFill/>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smtClean="0"/>
              <a:t>Sensors</a:t>
            </a:r>
            <a:endParaRPr lang="en-IE" smtClean="0"/>
          </a:p>
        </p:txBody>
      </p:sp>
      <p:sp>
        <p:nvSpPr>
          <p:cNvPr id="3" name="Cloud 2"/>
          <p:cNvSpPr/>
          <p:nvPr/>
        </p:nvSpPr>
        <p:spPr bwMode="auto">
          <a:xfrm>
            <a:off x="3619501" y="5791200"/>
            <a:ext cx="2932908" cy="1993900"/>
          </a:xfrm>
          <a:prstGeom prst="cloud">
            <a:avLst/>
          </a:prstGeom>
          <a:solidFill>
            <a:schemeClr val="bg1"/>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wrap="none" lIns="209004" tIns="104502" rIns="209004" bIns="104502"/>
          <a:lstStyle/>
          <a:p>
            <a:pPr>
              <a:defRPr/>
            </a:pPr>
            <a:r>
              <a:rPr lang="en-GB" sz="3700" dirty="0"/>
              <a:t>Physical</a:t>
            </a:r>
          </a:p>
          <a:p>
            <a:pPr>
              <a:defRPr/>
            </a:pPr>
            <a:r>
              <a:rPr lang="en-GB" sz="3700" dirty="0"/>
              <a:t>Medium</a:t>
            </a:r>
            <a:endParaRPr lang="en-IE" sz="3700" dirty="0"/>
          </a:p>
        </p:txBody>
      </p:sp>
      <p:sp>
        <p:nvSpPr>
          <p:cNvPr id="4" name="Rectangle 3"/>
          <p:cNvSpPr/>
          <p:nvPr/>
        </p:nvSpPr>
        <p:spPr bwMode="auto">
          <a:xfrm>
            <a:off x="7429500" y="6096000"/>
            <a:ext cx="2401095" cy="1371600"/>
          </a:xfrm>
          <a:prstGeom prst="rect">
            <a:avLst/>
          </a:prstGeom>
          <a:solidFill>
            <a:schemeClr val="bg1"/>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wrap="none" lIns="209004" tIns="104502" rIns="209004" bIns="104502"/>
          <a:lstStyle/>
          <a:p>
            <a:pPr>
              <a:defRPr/>
            </a:pPr>
            <a:r>
              <a:rPr lang="en-GB" sz="3700" dirty="0"/>
              <a:t>Sensing</a:t>
            </a:r>
          </a:p>
          <a:p>
            <a:pPr>
              <a:defRPr/>
            </a:pPr>
            <a:r>
              <a:rPr lang="en-GB" sz="3700" dirty="0"/>
              <a:t>Element</a:t>
            </a:r>
            <a:endParaRPr lang="en-IE" sz="3700" dirty="0"/>
          </a:p>
        </p:txBody>
      </p:sp>
      <p:sp>
        <p:nvSpPr>
          <p:cNvPr id="5" name="Rectangle 4"/>
          <p:cNvSpPr/>
          <p:nvPr/>
        </p:nvSpPr>
        <p:spPr bwMode="auto">
          <a:xfrm>
            <a:off x="10477500" y="6096000"/>
            <a:ext cx="2667000" cy="1371600"/>
          </a:xfrm>
          <a:prstGeom prst="rect">
            <a:avLst/>
          </a:prstGeom>
          <a:solidFill>
            <a:schemeClr val="bg1"/>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wrap="none" lIns="209004" tIns="104502" rIns="209004" bIns="104502"/>
          <a:lstStyle/>
          <a:p>
            <a:pPr>
              <a:defRPr/>
            </a:pPr>
            <a:r>
              <a:rPr lang="en-GB" sz="3700" dirty="0"/>
              <a:t>Conditioning</a:t>
            </a:r>
          </a:p>
        </p:txBody>
      </p:sp>
      <p:cxnSp>
        <p:nvCxnSpPr>
          <p:cNvPr id="9" name="Straight Arrow Connector 8"/>
          <p:cNvCxnSpPr>
            <a:stCxn id="3" idx="0"/>
            <a:endCxn id="4" idx="1"/>
          </p:cNvCxnSpPr>
          <p:nvPr/>
        </p:nvCxnSpPr>
        <p:spPr bwMode="auto">
          <a:xfrm flipV="1">
            <a:off x="6552409" y="6781801"/>
            <a:ext cx="877093" cy="6350"/>
          </a:xfrm>
          <a:prstGeom prst="straightConnector1">
            <a:avLst/>
          </a:prstGeom>
          <a:solidFill>
            <a:schemeClr val="accent1"/>
          </a:solidFill>
          <a:ln w="9525" cap="flat" cmpd="sng" algn="ctr">
            <a:solidFill>
              <a:schemeClr val="tx1"/>
            </a:solidFill>
            <a:prstDash val="solid"/>
            <a:miter lim="800000"/>
            <a:headEnd type="none" w="med" len="med"/>
            <a:tailEnd type="arrow"/>
          </a:ln>
          <a:effectLst>
            <a:outerShdw blurRad="50800" dist="38100" dir="2700000" algn="tl" rotWithShape="0">
              <a:prstClr val="black">
                <a:alpha val="40000"/>
              </a:prstClr>
            </a:outerShdw>
          </a:effectLst>
        </p:spPr>
      </p:cxnSp>
      <p:cxnSp>
        <p:nvCxnSpPr>
          <p:cNvPr id="10" name="Straight Arrow Connector 9"/>
          <p:cNvCxnSpPr>
            <a:stCxn id="4" idx="3"/>
            <a:endCxn id="5" idx="1"/>
          </p:cNvCxnSpPr>
          <p:nvPr/>
        </p:nvCxnSpPr>
        <p:spPr bwMode="auto">
          <a:xfrm>
            <a:off x="9830595" y="6781800"/>
            <a:ext cx="646905" cy="3176"/>
          </a:xfrm>
          <a:prstGeom prst="straightConnector1">
            <a:avLst/>
          </a:prstGeom>
          <a:solidFill>
            <a:schemeClr val="accent1"/>
          </a:solidFill>
          <a:ln w="9525" cap="flat" cmpd="sng" algn="ctr">
            <a:solidFill>
              <a:schemeClr val="tx1"/>
            </a:solidFill>
            <a:prstDash val="solid"/>
            <a:miter lim="800000"/>
            <a:headEnd type="none" w="med" len="med"/>
            <a:tailEnd type="arrow"/>
          </a:ln>
          <a:effectLst>
            <a:outerShdw blurRad="50800" dist="38100" dir="2700000" algn="tl" rotWithShape="0">
              <a:prstClr val="black">
                <a:alpha val="40000"/>
              </a:prstClr>
            </a:outerShdw>
          </a:effectLst>
        </p:spPr>
      </p:cxnSp>
      <p:sp>
        <p:nvSpPr>
          <p:cNvPr id="19" name="Rectangle 18"/>
          <p:cNvSpPr/>
          <p:nvPr/>
        </p:nvSpPr>
        <p:spPr bwMode="auto">
          <a:xfrm>
            <a:off x="14097000" y="6096000"/>
            <a:ext cx="2667000" cy="1371600"/>
          </a:xfrm>
          <a:prstGeom prst="rect">
            <a:avLst/>
          </a:prstGeom>
          <a:solidFill>
            <a:schemeClr val="bg1"/>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wrap="none" lIns="209004" tIns="104502" rIns="209004" bIns="104502"/>
          <a:lstStyle/>
          <a:p>
            <a:pPr>
              <a:defRPr/>
            </a:pPr>
            <a:r>
              <a:rPr lang="en-GB" sz="3700" dirty="0"/>
              <a:t>Target</a:t>
            </a:r>
          </a:p>
          <a:p>
            <a:pPr>
              <a:defRPr/>
            </a:pPr>
            <a:r>
              <a:rPr lang="en-GB" sz="3700" dirty="0"/>
              <a:t>Handling</a:t>
            </a:r>
          </a:p>
        </p:txBody>
      </p:sp>
      <p:cxnSp>
        <p:nvCxnSpPr>
          <p:cNvPr id="20" name="Straight Arrow Connector 19"/>
          <p:cNvCxnSpPr>
            <a:stCxn id="5" idx="3"/>
            <a:endCxn id="19" idx="1"/>
          </p:cNvCxnSpPr>
          <p:nvPr/>
        </p:nvCxnSpPr>
        <p:spPr bwMode="auto">
          <a:xfrm>
            <a:off x="13144500" y="6781800"/>
            <a:ext cx="952500" cy="3176"/>
          </a:xfrm>
          <a:prstGeom prst="straightConnector1">
            <a:avLst/>
          </a:prstGeom>
          <a:solidFill>
            <a:schemeClr val="accent1"/>
          </a:solidFill>
          <a:ln w="9525" cap="flat" cmpd="sng" algn="ctr">
            <a:solidFill>
              <a:schemeClr val="tx1"/>
            </a:solidFill>
            <a:prstDash val="solid"/>
            <a:miter lim="800000"/>
            <a:headEnd type="none" w="med" len="med"/>
            <a:tailEnd type="arrow"/>
          </a:ln>
          <a:effectLst>
            <a:outerShdw blurRad="50800" dist="38100" dir="2700000" algn="tl" rotWithShape="0">
              <a:prstClr val="black">
                <a:alpha val="40000"/>
              </a:prstClr>
            </a:outerShdw>
          </a:effectLst>
        </p:spPr>
      </p:cxnSp>
      <p:sp>
        <p:nvSpPr>
          <p:cNvPr id="23562" name="TextBox 23"/>
          <p:cNvSpPr txBox="1">
            <a:spLocks noChangeArrowheads="1"/>
          </p:cNvSpPr>
          <p:nvPr/>
        </p:nvSpPr>
        <p:spPr bwMode="auto">
          <a:xfrm>
            <a:off x="3857625" y="8077200"/>
            <a:ext cx="3100452" cy="780432"/>
          </a:xfrm>
          <a:prstGeom prst="rect">
            <a:avLst/>
          </a:prstGeom>
          <a:noFill/>
          <a:ln w="9525">
            <a:noFill/>
            <a:miter lim="800000"/>
            <a:headEnd/>
            <a:tailEnd/>
          </a:ln>
        </p:spPr>
        <p:txBody>
          <a:bodyPr wrap="none" lIns="209004" tIns="104502" rIns="209004" bIns="104502">
            <a:spAutoFit/>
          </a:bodyPr>
          <a:lstStyle/>
          <a:p>
            <a:r>
              <a:rPr lang="en-GB" sz="3700" i="1" dirty="0"/>
              <a:t>Temperature</a:t>
            </a:r>
            <a:endParaRPr lang="en-IE" sz="3700" i="1" dirty="0"/>
          </a:p>
        </p:txBody>
      </p:sp>
      <p:sp>
        <p:nvSpPr>
          <p:cNvPr id="23563" name="TextBox 24"/>
          <p:cNvSpPr txBox="1">
            <a:spLocks noChangeArrowheads="1"/>
          </p:cNvSpPr>
          <p:nvPr/>
        </p:nvSpPr>
        <p:spPr bwMode="auto">
          <a:xfrm>
            <a:off x="7239000" y="8077200"/>
            <a:ext cx="2772092" cy="780432"/>
          </a:xfrm>
          <a:prstGeom prst="rect">
            <a:avLst/>
          </a:prstGeom>
          <a:noFill/>
          <a:ln w="9525">
            <a:noFill/>
            <a:miter lim="800000"/>
            <a:headEnd/>
            <a:tailEnd/>
          </a:ln>
        </p:spPr>
        <p:txBody>
          <a:bodyPr wrap="none" lIns="209004" tIns="104502" rIns="209004" bIns="104502">
            <a:spAutoFit/>
          </a:bodyPr>
          <a:lstStyle/>
          <a:p>
            <a:r>
              <a:rPr lang="en-GB" sz="3700" i="1" dirty="0"/>
              <a:t>Resistance</a:t>
            </a:r>
            <a:endParaRPr lang="en-IE" sz="3700" i="1" dirty="0"/>
          </a:p>
        </p:txBody>
      </p:sp>
      <p:sp>
        <p:nvSpPr>
          <p:cNvPr id="23564" name="TextBox 25"/>
          <p:cNvSpPr txBox="1">
            <a:spLocks noChangeArrowheads="1"/>
          </p:cNvSpPr>
          <p:nvPr/>
        </p:nvSpPr>
        <p:spPr bwMode="auto">
          <a:xfrm>
            <a:off x="10858500" y="8077200"/>
            <a:ext cx="2015475" cy="780432"/>
          </a:xfrm>
          <a:prstGeom prst="rect">
            <a:avLst/>
          </a:prstGeom>
          <a:noFill/>
          <a:ln w="9525">
            <a:noFill/>
            <a:miter lim="800000"/>
            <a:headEnd/>
            <a:tailEnd/>
          </a:ln>
        </p:spPr>
        <p:txBody>
          <a:bodyPr wrap="none" lIns="209004" tIns="104502" rIns="209004" bIns="104502">
            <a:spAutoFit/>
          </a:bodyPr>
          <a:lstStyle/>
          <a:p>
            <a:r>
              <a:rPr lang="en-GB" sz="3700" i="1" dirty="0"/>
              <a:t>Voltage</a:t>
            </a:r>
            <a:endParaRPr lang="en-IE" sz="3700" i="1" dirty="0"/>
          </a:p>
        </p:txBody>
      </p:sp>
      <p:sp>
        <p:nvSpPr>
          <p:cNvPr id="23565" name="TextBox 26"/>
          <p:cNvSpPr txBox="1">
            <a:spLocks noChangeArrowheads="1"/>
          </p:cNvSpPr>
          <p:nvPr/>
        </p:nvSpPr>
        <p:spPr bwMode="auto">
          <a:xfrm>
            <a:off x="14287501" y="8077200"/>
            <a:ext cx="2799344" cy="780432"/>
          </a:xfrm>
          <a:prstGeom prst="rect">
            <a:avLst/>
          </a:prstGeom>
          <a:noFill/>
          <a:ln w="9525">
            <a:noFill/>
            <a:miter lim="800000"/>
            <a:headEnd/>
            <a:tailEnd/>
          </a:ln>
        </p:spPr>
        <p:txBody>
          <a:bodyPr wrap="none" lIns="209004" tIns="104502" rIns="209004" bIns="104502">
            <a:spAutoFit/>
          </a:bodyPr>
          <a:lstStyle/>
          <a:p>
            <a:r>
              <a:rPr lang="en-GB" sz="3700" i="1" dirty="0"/>
              <a:t>Information</a:t>
            </a:r>
            <a:endParaRPr lang="en-IE" sz="3700" i="1" dirty="0"/>
          </a:p>
        </p:txBody>
      </p:sp>
      <p:cxnSp>
        <p:nvCxnSpPr>
          <p:cNvPr id="32" name="Straight Arrow Connector 31"/>
          <p:cNvCxnSpPr/>
          <p:nvPr/>
        </p:nvCxnSpPr>
        <p:spPr bwMode="auto">
          <a:xfrm>
            <a:off x="16764000" y="6858000"/>
            <a:ext cx="952500" cy="3176"/>
          </a:xfrm>
          <a:prstGeom prst="straightConnector1">
            <a:avLst/>
          </a:prstGeom>
          <a:solidFill>
            <a:schemeClr val="accent1"/>
          </a:solidFill>
          <a:ln w="9525" cap="flat" cmpd="sng" algn="ctr">
            <a:solidFill>
              <a:schemeClr val="tx1"/>
            </a:solidFill>
            <a:prstDash val="solid"/>
            <a:miter lim="800000"/>
            <a:headEnd type="none" w="med" len="med"/>
            <a:tailEnd type="arrow"/>
          </a:ln>
          <a:effectLst>
            <a:outerShdw blurRad="50800" dist="38100" dir="2700000" algn="tl" rotWithShape="0">
              <a:prstClr val="black">
                <a:alpha val="40000"/>
              </a:prstClr>
            </a:outerShdw>
          </a:effectLst>
        </p:spPr>
      </p:cxnSp>
      <p:sp>
        <p:nvSpPr>
          <p:cNvPr id="23567" name="TextBox 15"/>
          <p:cNvSpPr txBox="1">
            <a:spLocks noChangeArrowheads="1"/>
          </p:cNvSpPr>
          <p:nvPr/>
        </p:nvSpPr>
        <p:spPr bwMode="auto">
          <a:xfrm>
            <a:off x="14668500" y="10515601"/>
            <a:ext cx="6591300" cy="1442151"/>
          </a:xfrm>
          <a:prstGeom prst="rect">
            <a:avLst/>
          </a:prstGeom>
          <a:noFill/>
          <a:ln w="9525">
            <a:noFill/>
            <a:miter lim="800000"/>
            <a:headEnd/>
            <a:tailEnd/>
          </a:ln>
        </p:spPr>
        <p:txBody>
          <a:bodyPr wrap="square" lIns="209004" tIns="104502" rIns="209004" bIns="104502">
            <a:spAutoFit/>
          </a:bodyPr>
          <a:lstStyle/>
          <a:p>
            <a:pPr algn="l"/>
            <a:r>
              <a:rPr lang="en-GB" sz="4000" dirty="0"/>
              <a:t>Transducers</a:t>
            </a:r>
          </a:p>
          <a:p>
            <a:pPr algn="l"/>
            <a:r>
              <a:rPr lang="en-GB" sz="4000" dirty="0"/>
              <a:t>Micro-sensors 10</a:t>
            </a:r>
            <a:r>
              <a:rPr lang="en-GB" sz="4000" baseline="30000" dirty="0"/>
              <a:t>-6</a:t>
            </a:r>
            <a:r>
              <a:rPr lang="en-GB" sz="4000" dirty="0"/>
              <a:t>m</a:t>
            </a:r>
            <a:endParaRPr lang="en-IE" sz="4000" dirty="0"/>
          </a:p>
        </p:txBody>
      </p:sp>
      <p:sp>
        <p:nvSpPr>
          <p:cNvPr id="23568" name="TextBox 24"/>
          <p:cNvSpPr txBox="1">
            <a:spLocks noChangeArrowheads="1"/>
          </p:cNvSpPr>
          <p:nvPr/>
        </p:nvSpPr>
        <p:spPr bwMode="auto">
          <a:xfrm>
            <a:off x="5302251" y="4657726"/>
            <a:ext cx="2919569" cy="841987"/>
          </a:xfrm>
          <a:prstGeom prst="rect">
            <a:avLst/>
          </a:prstGeom>
          <a:noFill/>
          <a:ln w="9525">
            <a:noFill/>
            <a:miter lim="800000"/>
            <a:headEnd/>
            <a:tailEnd/>
          </a:ln>
        </p:spPr>
        <p:txBody>
          <a:bodyPr wrap="none" lIns="209004" tIns="104502" rIns="209004" bIns="104502">
            <a:spAutoFit/>
          </a:bodyPr>
          <a:lstStyle/>
          <a:p>
            <a:r>
              <a:rPr lang="en-GB" sz="4100" i="1" dirty="0">
                <a:latin typeface="Times New Roman" pitchFamily="18" charset="0"/>
                <a:cs typeface="Times New Roman" pitchFamily="18" charset="0"/>
              </a:rPr>
              <a:t>Stimulus (s)</a:t>
            </a:r>
            <a:endParaRPr lang="en-IE" sz="4100" i="1" dirty="0">
              <a:latin typeface="Times New Roman" pitchFamily="18" charset="0"/>
              <a:cs typeface="Times New Roman" pitchFamily="18" charset="0"/>
            </a:endParaRPr>
          </a:p>
        </p:txBody>
      </p:sp>
      <p:sp>
        <p:nvSpPr>
          <p:cNvPr id="23569" name="TextBox 24"/>
          <p:cNvSpPr txBox="1">
            <a:spLocks noChangeArrowheads="1"/>
          </p:cNvSpPr>
          <p:nvPr/>
        </p:nvSpPr>
        <p:spPr bwMode="auto">
          <a:xfrm>
            <a:off x="16287751" y="4724400"/>
            <a:ext cx="2509200" cy="841987"/>
          </a:xfrm>
          <a:prstGeom prst="rect">
            <a:avLst/>
          </a:prstGeom>
          <a:noFill/>
          <a:ln w="9525">
            <a:noFill/>
            <a:miter lim="800000"/>
            <a:headEnd/>
            <a:tailEnd/>
          </a:ln>
        </p:spPr>
        <p:txBody>
          <a:bodyPr wrap="none" lIns="209004" tIns="104502" rIns="209004" bIns="104502">
            <a:spAutoFit/>
          </a:bodyPr>
          <a:lstStyle/>
          <a:p>
            <a:r>
              <a:rPr lang="en-GB" sz="4100" i="1" dirty="0">
                <a:latin typeface="Times New Roman" pitchFamily="18" charset="0"/>
                <a:cs typeface="Times New Roman" pitchFamily="18" charset="0"/>
              </a:rPr>
              <a:t>Signal (S)</a:t>
            </a:r>
            <a:endParaRPr lang="en-IE" sz="4100" i="1" dirty="0">
              <a:latin typeface="Times New Roman" pitchFamily="18" charset="0"/>
              <a:cs typeface="Times New Roman" pitchFamily="18" charset="0"/>
            </a:endParaRPr>
          </a:p>
        </p:txBody>
      </p:sp>
    </p:spTree>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Title 1"/>
          <p:cNvSpPr>
            <a:spLocks noGrp="1"/>
          </p:cNvSpPr>
          <p:nvPr>
            <p:ph type="title"/>
          </p:nvPr>
        </p:nvSpPr>
        <p:spPr>
          <a:xfrm>
            <a:off x="4233338" y="571502"/>
            <a:ext cx="12530662" cy="1410891"/>
          </a:xfrm>
          <a:prstGeom prst="roundRect">
            <a:avLst>
              <a:gd name="adj" fmla="val 13040"/>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err="1" smtClean="0">
                <a:solidFill>
                  <a:srgbClr val="FF0000"/>
                </a:solidFill>
                <a:latin typeface="Bookman Old Style" pitchFamily="18" charset="0"/>
                <a:cs typeface="Times New Roman" pitchFamily="18" charset="0"/>
              </a:rPr>
              <a:t>Quadrature</a:t>
            </a:r>
            <a:r>
              <a:rPr lang="en-US" b="1" i="1" dirty="0" smtClean="0">
                <a:solidFill>
                  <a:srgbClr val="FF0000"/>
                </a:solidFill>
                <a:latin typeface="Bookman Old Style" pitchFamily="18" charset="0"/>
                <a:cs typeface="Times New Roman" pitchFamily="18" charset="0"/>
              </a:rPr>
              <a:t> Encoder</a:t>
            </a:r>
          </a:p>
        </p:txBody>
      </p:sp>
      <p:pic>
        <p:nvPicPr>
          <p:cNvPr id="60419" name="Picture 2" descr="http://www.creative-robotics.com/sites/default/files/tutorials/QuadratureAnimation.gif"/>
          <p:cNvPicPr>
            <a:picLocks noChangeAspect="1" noChangeArrowheads="1" noCrop="1"/>
          </p:cNvPicPr>
          <p:nvPr/>
        </p:nvPicPr>
        <p:blipFill>
          <a:blip r:embed="rId2" cstate="print"/>
          <a:srcRect/>
          <a:stretch>
            <a:fillRect/>
          </a:stretch>
        </p:blipFill>
        <p:spPr bwMode="auto">
          <a:xfrm>
            <a:off x="2010837" y="3143251"/>
            <a:ext cx="19628796" cy="8477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a:xfrm>
            <a:off x="6096000" y="457200"/>
            <a:ext cx="9906000" cy="1601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Binary Encoder</a:t>
            </a:r>
          </a:p>
        </p:txBody>
      </p:sp>
      <p:pic>
        <p:nvPicPr>
          <p:cNvPr id="61443" name="Picture 6" descr="http://upload.wikimedia.org/wikibooks/en/thumb/7/79/Binary_encoder.gif/220px-Binary_encoder.gif"/>
          <p:cNvPicPr>
            <a:picLocks noChangeAspect="1" noChangeArrowheads="1" noCrop="1"/>
          </p:cNvPicPr>
          <p:nvPr/>
        </p:nvPicPr>
        <p:blipFill>
          <a:blip r:embed="rId2" cstate="print"/>
          <a:srcRect/>
          <a:stretch>
            <a:fillRect/>
          </a:stretch>
        </p:blipFill>
        <p:spPr bwMode="auto">
          <a:xfrm>
            <a:off x="1799172" y="2667000"/>
            <a:ext cx="19579166" cy="1013459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6019800" y="609601"/>
            <a:ext cx="11049000" cy="16002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Grey Code Encoder</a:t>
            </a:r>
          </a:p>
        </p:txBody>
      </p:sp>
      <p:pic>
        <p:nvPicPr>
          <p:cNvPr id="62467" name="Picture 8" descr="http://upload.wikimedia.org/wikibooks/en/c/c4/Gray_Code_encoder.gif"/>
          <p:cNvPicPr>
            <a:picLocks noChangeAspect="1" noChangeArrowheads="1" noCrop="1"/>
          </p:cNvPicPr>
          <p:nvPr/>
        </p:nvPicPr>
        <p:blipFill>
          <a:blip r:embed="rId2" cstate="print"/>
          <a:srcRect/>
          <a:stretch>
            <a:fillRect/>
          </a:stretch>
        </p:blipFill>
        <p:spPr bwMode="auto">
          <a:xfrm>
            <a:off x="1799166" y="2667000"/>
            <a:ext cx="19367500" cy="9982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p:nvPr/>
        </p:nvPicPr>
        <p:blipFill>
          <a:blip r:embed="rId2" cstate="print"/>
          <a:srcRect l="639" t="24692" r="37560" b="28827"/>
          <a:stretch>
            <a:fillRect/>
          </a:stretch>
        </p:blipFill>
        <p:spPr bwMode="auto">
          <a:xfrm>
            <a:off x="0" y="0"/>
            <a:ext cx="22860000" cy="1371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p:nvPr/>
        </p:nvPicPr>
        <p:blipFill>
          <a:blip r:embed="rId2" cstate="print"/>
          <a:srcRect t="13425" r="62512" b="30959"/>
          <a:stretch>
            <a:fillRect/>
          </a:stretch>
        </p:blipFill>
        <p:spPr bwMode="auto">
          <a:xfrm>
            <a:off x="0" y="0"/>
            <a:ext cx="22860000" cy="13716000"/>
          </a:xfrm>
          <a:prstGeom prst="rect">
            <a:avLst/>
          </a:prstGeom>
          <a:noFill/>
          <a:ln w="9525">
            <a:noFill/>
            <a:miter lim="800000"/>
            <a:headEnd/>
            <a:tailEnd/>
          </a:ln>
        </p:spPr>
      </p:pic>
      <p:sp>
        <p:nvSpPr>
          <p:cNvPr id="3" name="Rectangle 2"/>
          <p:cNvSpPr/>
          <p:nvPr/>
        </p:nvSpPr>
        <p:spPr>
          <a:xfrm>
            <a:off x="12344400" y="3124200"/>
            <a:ext cx="2133600" cy="1524000"/>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7297400" y="3200400"/>
            <a:ext cx="2133600" cy="1524000"/>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990600" y="685801"/>
            <a:ext cx="11954938" cy="15240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Proximity sensors</a:t>
            </a:r>
            <a:endParaRPr lang="en-IN" b="1" i="1" dirty="0" smtClean="0">
              <a:solidFill>
                <a:srgbClr val="FF0000"/>
              </a:solidFill>
              <a:latin typeface="Bookman Old Style" pitchFamily="18" charset="0"/>
              <a:cs typeface="Times New Roman" pitchFamily="18" charset="0"/>
            </a:endParaRPr>
          </a:p>
        </p:txBody>
      </p:sp>
      <p:sp>
        <p:nvSpPr>
          <p:cNvPr id="66563" name="Content Placeholder 2"/>
          <p:cNvSpPr>
            <a:spLocks noGrp="1"/>
          </p:cNvSpPr>
          <p:nvPr>
            <p:ph idx="1"/>
          </p:nvPr>
        </p:nvSpPr>
        <p:spPr>
          <a:xfrm>
            <a:off x="1331740" y="2895204"/>
            <a:ext cx="20386146" cy="9144000"/>
          </a:xfrm>
        </p:spPr>
        <p:txBody>
          <a:bodyPr/>
          <a:lstStyle/>
          <a:p>
            <a:pPr eaLnBrk="1" hangingPunct="1">
              <a:lnSpc>
                <a:spcPct val="250000"/>
              </a:lnSpc>
            </a:pPr>
            <a:r>
              <a:rPr lang="en-US" sz="5600" dirty="0" smtClean="0">
                <a:latin typeface="Bookman Old Style" pitchFamily="18" charset="0"/>
                <a:ea typeface="Calibri" pitchFamily="34" charset="0"/>
                <a:cs typeface="Times New Roman" pitchFamily="18" charset="0"/>
              </a:rPr>
              <a:t>Proximity sensors types: </a:t>
            </a:r>
          </a:p>
          <a:p>
            <a:pPr lvl="1" eaLnBrk="1" hangingPunct="1">
              <a:lnSpc>
                <a:spcPct val="250000"/>
              </a:lnSpc>
            </a:pPr>
            <a:r>
              <a:rPr lang="en-US" sz="5600" dirty="0" smtClean="0">
                <a:latin typeface="Bookman Old Style" pitchFamily="18" charset="0"/>
                <a:ea typeface="Calibri" pitchFamily="34" charset="0"/>
                <a:cs typeface="Times New Roman" pitchFamily="18" charset="0"/>
              </a:rPr>
              <a:t>Optical</a:t>
            </a:r>
          </a:p>
          <a:p>
            <a:pPr lvl="1" eaLnBrk="1" hangingPunct="1">
              <a:lnSpc>
                <a:spcPct val="250000"/>
              </a:lnSpc>
            </a:pPr>
            <a:r>
              <a:rPr lang="en-US" sz="5600" dirty="0" smtClean="0">
                <a:latin typeface="Bookman Old Style" pitchFamily="18" charset="0"/>
                <a:ea typeface="Calibri" pitchFamily="34" charset="0"/>
                <a:cs typeface="Times New Roman" pitchFamily="18" charset="0"/>
              </a:rPr>
              <a:t>Inductive</a:t>
            </a:r>
          </a:p>
          <a:p>
            <a:pPr lvl="1" eaLnBrk="1" hangingPunct="1">
              <a:lnSpc>
                <a:spcPct val="250000"/>
              </a:lnSpc>
            </a:pPr>
            <a:r>
              <a:rPr lang="en-US" sz="5600" dirty="0" smtClean="0">
                <a:latin typeface="Bookman Old Style" pitchFamily="18" charset="0"/>
                <a:ea typeface="Calibri" pitchFamily="34" charset="0"/>
                <a:cs typeface="Times New Roman" pitchFamily="18" charset="0"/>
              </a:rPr>
              <a:t>Capacitive</a:t>
            </a:r>
            <a:endParaRPr lang="en-IN" sz="5600" dirty="0" smtClean="0">
              <a:latin typeface="Bookman Old Style" pitchFamily="18" charset="0"/>
              <a:ea typeface="Calibri" pitchFamily="34" charset="0"/>
              <a:cs typeface="Times New Roman" pitchFamily="18" charset="0"/>
            </a:endParaRPr>
          </a:p>
        </p:txBody>
      </p:sp>
      <p:pic>
        <p:nvPicPr>
          <p:cNvPr id="66564" name="Picture 4" descr="Proximity_Sensor.gif"/>
          <p:cNvPicPr>
            <a:picLocks noChangeAspect="1"/>
          </p:cNvPicPr>
          <p:nvPr/>
        </p:nvPicPr>
        <p:blipFill>
          <a:blip r:embed="rId2" cstate="print"/>
          <a:srcRect/>
          <a:stretch>
            <a:fillRect/>
          </a:stretch>
        </p:blipFill>
        <p:spPr bwMode="auto">
          <a:xfrm>
            <a:off x="9578470" y="5619750"/>
            <a:ext cx="13281534" cy="7620000"/>
          </a:xfrm>
          <a:prstGeom prst="rect">
            <a:avLst/>
          </a:prstGeom>
          <a:noFill/>
          <a:ln w="9525">
            <a:noFill/>
            <a:miter lim="800000"/>
            <a:headEnd/>
            <a:tailEnd/>
          </a:ln>
        </p:spPr>
      </p:pic>
      <p:pic>
        <p:nvPicPr>
          <p:cNvPr id="165890" name="Picture 2" descr="Image result for Proximity sensors"/>
          <p:cNvPicPr>
            <a:picLocks noChangeAspect="1" noChangeArrowheads="1"/>
          </p:cNvPicPr>
          <p:nvPr/>
        </p:nvPicPr>
        <p:blipFill>
          <a:blip r:embed="rId3" cstate="print"/>
          <a:srcRect/>
          <a:stretch>
            <a:fillRect/>
          </a:stretch>
        </p:blipFill>
        <p:spPr bwMode="auto">
          <a:xfrm>
            <a:off x="15136900" y="0"/>
            <a:ext cx="7723106" cy="56388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6172200" y="457201"/>
            <a:ext cx="11810995" cy="16002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Proximity sensors</a:t>
            </a:r>
            <a:endParaRPr lang="en-IN" b="1" i="1" dirty="0" smtClean="0">
              <a:solidFill>
                <a:srgbClr val="FF0000"/>
              </a:solidFill>
              <a:latin typeface="Bookman Old Style" pitchFamily="18" charset="0"/>
              <a:cs typeface="Times New Roman" pitchFamily="18" charset="0"/>
            </a:endParaRPr>
          </a:p>
        </p:txBody>
      </p:sp>
      <p:pic>
        <p:nvPicPr>
          <p:cNvPr id="67587" name="Picture 2" descr="http://www.pyroelectro.com/tutorials/building_robot_sensor/img/sensor_theory.gif"/>
          <p:cNvPicPr>
            <a:picLocks noChangeAspect="1" noChangeArrowheads="1" noCrop="1"/>
          </p:cNvPicPr>
          <p:nvPr/>
        </p:nvPicPr>
        <p:blipFill>
          <a:blip r:embed="rId2" cstate="print"/>
          <a:srcRect/>
          <a:stretch>
            <a:fillRect/>
          </a:stretch>
        </p:blipFill>
        <p:spPr bwMode="auto">
          <a:xfrm>
            <a:off x="1799166" y="2571750"/>
            <a:ext cx="20002500" cy="10668000"/>
          </a:xfrm>
          <a:prstGeom prst="rect">
            <a:avLst/>
          </a:prstGeom>
          <a:noFill/>
          <a:ln w="9525">
            <a:noFill/>
            <a:miter lim="800000"/>
            <a:headEnd/>
            <a:tailEnd/>
          </a:ln>
        </p:spPr>
      </p:pic>
      <p:sp>
        <p:nvSpPr>
          <p:cNvPr id="67588" name="TextBox 8"/>
          <p:cNvSpPr txBox="1">
            <a:spLocks noChangeArrowheads="1"/>
          </p:cNvSpPr>
          <p:nvPr/>
        </p:nvSpPr>
        <p:spPr bwMode="auto">
          <a:xfrm>
            <a:off x="4572882" y="12039207"/>
            <a:ext cx="6857118" cy="435617"/>
          </a:xfrm>
          <a:prstGeom prst="rect">
            <a:avLst/>
          </a:prstGeom>
          <a:solidFill>
            <a:schemeClr val="bg1"/>
          </a:solidFill>
          <a:ln w="9525">
            <a:noFill/>
            <a:miter lim="800000"/>
            <a:headEnd/>
            <a:tailEnd/>
          </a:ln>
        </p:spPr>
        <p:txBody>
          <a:bodyPr lIns="157082" tIns="78542" rIns="157082" bIns="78542">
            <a:spAutoFit/>
          </a:bodyPr>
          <a:lstStyle/>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ttps://encrypted-tbn0.gstatic.com/images?q=tbn:ANd9GcQC1mgL7BpNvJ18RlKrlClL6NNjTErxuW3Yh5bOd0h41GZE8_LNog"/>
          <p:cNvPicPr>
            <a:picLocks noChangeAspect="1" noChangeArrowheads="1"/>
          </p:cNvPicPr>
          <p:nvPr/>
        </p:nvPicPr>
        <p:blipFill>
          <a:blip r:embed="rId2" cstate="print"/>
          <a:srcRect/>
          <a:stretch>
            <a:fillRect/>
          </a:stretch>
        </p:blipFill>
        <p:spPr bwMode="auto">
          <a:xfrm>
            <a:off x="846669" y="2667001"/>
            <a:ext cx="10603414" cy="4095750"/>
          </a:xfrm>
          <a:prstGeom prst="rect">
            <a:avLst/>
          </a:prstGeom>
          <a:noFill/>
          <a:ln w="9525">
            <a:noFill/>
            <a:miter lim="800000"/>
            <a:headEnd/>
            <a:tailEnd/>
          </a:ln>
        </p:spPr>
      </p:pic>
      <p:pic>
        <p:nvPicPr>
          <p:cNvPr id="68611" name="Picture 4" descr="https://encrypted-tbn2.gstatic.com/images?q=tbn:ANd9GcS_d4v8o7_XExQXlSNUxBmrqygV_IytVGdhu8rZTbGFGwtlQHke"/>
          <p:cNvPicPr>
            <a:picLocks noChangeAspect="1" noChangeArrowheads="1"/>
          </p:cNvPicPr>
          <p:nvPr/>
        </p:nvPicPr>
        <p:blipFill>
          <a:blip r:embed="rId3" cstate="print"/>
          <a:srcRect/>
          <a:stretch>
            <a:fillRect/>
          </a:stretch>
        </p:blipFill>
        <p:spPr bwMode="auto">
          <a:xfrm>
            <a:off x="12276672" y="2476503"/>
            <a:ext cx="9419166" cy="4326101"/>
          </a:xfrm>
          <a:prstGeom prst="rect">
            <a:avLst/>
          </a:prstGeom>
          <a:noFill/>
          <a:ln w="9525">
            <a:noFill/>
            <a:miter lim="800000"/>
            <a:headEnd/>
            <a:tailEnd/>
          </a:ln>
        </p:spPr>
      </p:pic>
      <p:pic>
        <p:nvPicPr>
          <p:cNvPr id="68612" name="Picture 6" descr="https://encrypted-tbn0.gstatic.com/images?q=tbn:ANd9GcQ0FsrRm470mQ6BnL2rmPCT6qBbsyQpDKatS5DGCrto-xRmXE8TFw"/>
          <p:cNvPicPr>
            <a:picLocks noChangeAspect="1" noChangeArrowheads="1"/>
          </p:cNvPicPr>
          <p:nvPr/>
        </p:nvPicPr>
        <p:blipFill>
          <a:blip r:embed="rId4" cstate="print"/>
          <a:srcRect/>
          <a:stretch>
            <a:fillRect/>
          </a:stretch>
        </p:blipFill>
        <p:spPr bwMode="auto">
          <a:xfrm>
            <a:off x="952503" y="7429500"/>
            <a:ext cx="10399779" cy="5905500"/>
          </a:xfrm>
          <a:prstGeom prst="rect">
            <a:avLst/>
          </a:prstGeom>
          <a:noFill/>
          <a:ln w="9525">
            <a:noFill/>
            <a:miter lim="800000"/>
            <a:headEnd/>
            <a:tailEnd/>
          </a:ln>
        </p:spPr>
      </p:pic>
      <p:pic>
        <p:nvPicPr>
          <p:cNvPr id="68613" name="Picture 8" descr="https://encrypted-tbn0.gstatic.com/images?q=tbn:ANd9GcTyboNvQdxhD0NC6Tp1LmRq85tyiG14lCiqUYRQWjW7FnrwQji9"/>
          <p:cNvPicPr>
            <a:picLocks noChangeAspect="1" noChangeArrowheads="1"/>
          </p:cNvPicPr>
          <p:nvPr/>
        </p:nvPicPr>
        <p:blipFill>
          <a:blip r:embed="rId5" cstate="print"/>
          <a:srcRect/>
          <a:stretch>
            <a:fillRect/>
          </a:stretch>
        </p:blipFill>
        <p:spPr bwMode="auto">
          <a:xfrm>
            <a:off x="12382504" y="7285168"/>
            <a:ext cx="9313334" cy="6049834"/>
          </a:xfrm>
          <a:prstGeom prst="rect">
            <a:avLst/>
          </a:prstGeom>
          <a:noFill/>
          <a:ln w="9525">
            <a:noFill/>
            <a:miter lim="800000"/>
            <a:headEnd/>
            <a:tailEnd/>
          </a:ln>
        </p:spPr>
      </p:pic>
      <p:sp>
        <p:nvSpPr>
          <p:cNvPr id="68614" name="Rectangle 2"/>
          <p:cNvSpPr>
            <a:spLocks noGrp="1" noChangeArrowheads="1"/>
          </p:cNvSpPr>
          <p:nvPr>
            <p:ph type="title"/>
          </p:nvPr>
        </p:nvSpPr>
        <p:spPr>
          <a:xfrm>
            <a:off x="3810000" y="476252"/>
            <a:ext cx="16459200" cy="1601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7000" b="1" i="1" dirty="0" smtClean="0">
                <a:solidFill>
                  <a:srgbClr val="FF0000"/>
                </a:solidFill>
                <a:latin typeface="Bookman Old Style" pitchFamily="18" charset="0"/>
                <a:cs typeface="Times New Roman" pitchFamily="18" charset="0"/>
              </a:rPr>
              <a:t>Application of Proximity sensors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30471" t="21081" r="27824" b="22663"/>
          <a:stretch>
            <a:fillRect/>
          </a:stretch>
        </p:blipFill>
        <p:spPr bwMode="auto">
          <a:xfrm>
            <a:off x="2286000" y="2209800"/>
            <a:ext cx="19507200" cy="11506200"/>
          </a:xfrm>
          <a:prstGeom prst="rect">
            <a:avLst/>
          </a:prstGeom>
          <a:noFill/>
          <a:ln w="9525">
            <a:noFill/>
            <a:miter lim="800000"/>
            <a:headEnd/>
            <a:tailEnd/>
          </a:ln>
        </p:spPr>
      </p:pic>
      <p:sp>
        <p:nvSpPr>
          <p:cNvPr id="3" name="Rectangle 2"/>
          <p:cNvSpPr/>
          <p:nvPr/>
        </p:nvSpPr>
        <p:spPr>
          <a:xfrm>
            <a:off x="1219200" y="1"/>
            <a:ext cx="15316200" cy="2004203"/>
          </a:xfrm>
          <a:prstGeom prst="rect">
            <a:avLst/>
          </a:prstGeom>
        </p:spPr>
        <p:txBody>
          <a:bodyPr wrap="square">
            <a:spAutoFit/>
          </a:bodyPr>
          <a:lstStyle/>
          <a:p>
            <a:pPr lvl="1" eaLnBrk="1" hangingPunct="1">
              <a:lnSpc>
                <a:spcPct val="250000"/>
              </a:lnSpc>
            </a:pPr>
            <a:r>
              <a:rPr lang="en-US" sz="6000" b="1" i="1" dirty="0" smtClean="0">
                <a:solidFill>
                  <a:srgbClr val="FF0000"/>
                </a:solidFill>
              </a:rPr>
              <a:t>Optical Proximity Sensors</a:t>
            </a:r>
            <a:endParaRPr lang="en-US" sz="5600" b="1" dirty="0" smtClean="0">
              <a:solidFill>
                <a:srgbClr val="FF0000"/>
              </a:solidFill>
              <a:latin typeface="Bookman Old Style" pitchFamily="18" charset="0"/>
              <a:ea typeface="Calibri"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Documents and Settings\Narendra V Lakal\Desktop\Narendra Desktop\Academic Data\Mechatronics Data\inductive_sensor_car.jpg"/>
          <p:cNvPicPr>
            <a:picLocks noChangeAspect="1" noChangeArrowheads="1"/>
          </p:cNvPicPr>
          <p:nvPr/>
        </p:nvPicPr>
        <p:blipFill>
          <a:blip r:embed="rId2" cstate="print"/>
          <a:srcRect/>
          <a:stretch>
            <a:fillRect/>
          </a:stretch>
        </p:blipFill>
        <p:spPr bwMode="auto">
          <a:xfrm>
            <a:off x="17811750" y="0"/>
            <a:ext cx="5048250" cy="4038600"/>
          </a:xfrm>
          <a:prstGeom prst="rect">
            <a:avLst/>
          </a:prstGeom>
          <a:noFill/>
          <a:ln w="9525">
            <a:noFill/>
            <a:miter lim="800000"/>
            <a:headEnd/>
            <a:tailEnd/>
          </a:ln>
        </p:spPr>
      </p:pic>
      <p:pic>
        <p:nvPicPr>
          <p:cNvPr id="2" name="Picture 2" descr="C:\Documents and Settings\Narendra V Lakal\Desktop\Narendra Desktop\Academic Data\Mechatronics Data\ind.png"/>
          <p:cNvPicPr>
            <a:picLocks noChangeAspect="1" noChangeArrowheads="1"/>
          </p:cNvPicPr>
          <p:nvPr/>
        </p:nvPicPr>
        <p:blipFill>
          <a:blip r:embed="rId3" cstate="print"/>
          <a:srcRect l="1922" t="12497" r="3843" b="12522"/>
          <a:stretch>
            <a:fillRect/>
          </a:stretch>
        </p:blipFill>
        <p:spPr>
          <a:xfrm>
            <a:off x="1524000" y="7086600"/>
            <a:ext cx="20232414" cy="5867400"/>
          </a:xfrm>
          <a:prstGeom prst="rect">
            <a:avLst/>
          </a:prstGeom>
        </p:spPr>
      </p:pic>
      <p:sp>
        <p:nvSpPr>
          <p:cNvPr id="3" name="Title 1"/>
          <p:cNvSpPr txBox="1">
            <a:spLocks/>
          </p:cNvSpPr>
          <p:nvPr/>
        </p:nvSpPr>
        <p:spPr>
          <a:xfrm>
            <a:off x="457200" y="0"/>
            <a:ext cx="16112066" cy="1601391"/>
          </a:xfrm>
          <a:prstGeom prst="roundRect">
            <a:avLst/>
          </a:prstGeom>
        </p:spPr>
        <p:style>
          <a:lnRef idx="1">
            <a:schemeClr val="accent6"/>
          </a:lnRef>
          <a:fillRef idx="2">
            <a:schemeClr val="accent6"/>
          </a:fillRef>
          <a:effectRef idx="1">
            <a:schemeClr val="accent6"/>
          </a:effectRef>
          <a:fontRef idx="minor">
            <a:schemeClr val="dk1"/>
          </a:fontRef>
        </p:style>
        <p:txBody>
          <a:bodyPr lIns="106666" tIns="53333" rIns="106666" bIns="53333"/>
          <a:lstStyle/>
          <a:p>
            <a:pPr algn="ctr" defTabSz="1644433">
              <a:defRPr/>
            </a:pPr>
            <a:r>
              <a:rPr lang="en-IN" sz="7000" b="1" i="1" dirty="0" smtClean="0">
                <a:solidFill>
                  <a:srgbClr val="FF0000"/>
                </a:solidFill>
                <a:latin typeface="Bookman Old Style" pitchFamily="18" charset="0"/>
                <a:cs typeface="Times New Roman" pitchFamily="18" charset="0"/>
              </a:rPr>
              <a:t>Inductive </a:t>
            </a:r>
            <a:r>
              <a:rPr lang="en-US" sz="7000" b="1" i="1" dirty="0" smtClean="0">
                <a:solidFill>
                  <a:srgbClr val="FF0000"/>
                </a:solidFill>
                <a:latin typeface="Bookman Old Style" pitchFamily="18" charset="0"/>
                <a:cs typeface="Times New Roman" pitchFamily="18" charset="0"/>
              </a:rPr>
              <a:t>Proximity sensors</a:t>
            </a:r>
            <a:endParaRPr lang="en-IN" sz="7000" b="1" i="1" dirty="0" smtClean="0">
              <a:solidFill>
                <a:srgbClr val="FF0000"/>
              </a:solidFill>
              <a:latin typeface="Bookman Old Style" pitchFamily="18" charset="0"/>
              <a:cs typeface="Times New Roman" pitchFamily="18" charset="0"/>
            </a:endParaRPr>
          </a:p>
        </p:txBody>
      </p:sp>
      <p:sp>
        <p:nvSpPr>
          <p:cNvPr id="5" name="TextBox 4"/>
          <p:cNvSpPr txBox="1"/>
          <p:nvPr/>
        </p:nvSpPr>
        <p:spPr>
          <a:xfrm>
            <a:off x="533400" y="1752600"/>
            <a:ext cx="21183600" cy="6740307"/>
          </a:xfrm>
          <a:prstGeom prst="rect">
            <a:avLst/>
          </a:prstGeom>
          <a:noFill/>
        </p:spPr>
        <p:txBody>
          <a:bodyPr wrap="square" rtlCol="0">
            <a:spAutoFit/>
          </a:bodyPr>
          <a:lstStyle/>
          <a:p>
            <a:pPr marL="0" lvl="1" indent="0" algn="just">
              <a:buFont typeface="Wingdings" pitchFamily="2" charset="2"/>
              <a:buChar char="ü"/>
            </a:pPr>
            <a:r>
              <a:rPr lang="en-US" sz="4800" dirty="0" smtClean="0">
                <a:latin typeface="Bookman Old Style" pitchFamily="18" charset="0"/>
              </a:rPr>
              <a:t>The </a:t>
            </a:r>
            <a:r>
              <a:rPr lang="en-US" sz="4800" b="1" i="1" dirty="0" smtClean="0">
                <a:latin typeface="Bookman Old Style" pitchFamily="18" charset="0"/>
              </a:rPr>
              <a:t>coil generates a magnetic field </a:t>
            </a:r>
            <a:r>
              <a:rPr lang="en-US" sz="4800" dirty="0" smtClean="0">
                <a:latin typeface="Bookman Old Style" pitchFamily="18" charset="0"/>
              </a:rPr>
              <a:t>that extends out </a:t>
            </a:r>
          </a:p>
          <a:p>
            <a:pPr marL="0" lvl="1" indent="0" algn="just"/>
            <a:r>
              <a:rPr lang="en-US" sz="4800" dirty="0" smtClean="0">
                <a:latin typeface="Bookman Old Style" pitchFamily="18" charset="0"/>
              </a:rPr>
              <a:t>    the face of the sensor.</a:t>
            </a:r>
          </a:p>
          <a:p>
            <a:pPr marL="0" lvl="1" indent="0" algn="just"/>
            <a:endParaRPr lang="en-US" sz="4800" dirty="0" smtClean="0">
              <a:latin typeface="Bookman Old Style" pitchFamily="18" charset="0"/>
            </a:endParaRPr>
          </a:p>
          <a:p>
            <a:pPr marL="0" lvl="1" indent="0" algn="just">
              <a:buFont typeface="Wingdings" pitchFamily="2" charset="2"/>
              <a:buChar char="ü"/>
            </a:pPr>
            <a:r>
              <a:rPr lang="en-US" sz="4800" dirty="0" smtClean="0">
                <a:latin typeface="Bookman Old Style" pitchFamily="18" charset="0"/>
              </a:rPr>
              <a:t>If a metal object moves into the field,</a:t>
            </a:r>
            <a:r>
              <a:rPr lang="en-US" sz="4800" b="1" i="1" dirty="0" smtClean="0">
                <a:latin typeface="Bookman Old Style" pitchFamily="18" charset="0"/>
              </a:rPr>
              <a:t> change the reluctance of magnetic circuit system oscillation frequency,</a:t>
            </a:r>
            <a:r>
              <a:rPr lang="en-US" sz="4800" dirty="0" smtClean="0">
                <a:latin typeface="Bookman Old Style" pitchFamily="18" charset="0"/>
              </a:rPr>
              <a:t> </a:t>
            </a:r>
            <a:r>
              <a:rPr lang="en-US" sz="4800" b="1" i="1" dirty="0" smtClean="0">
                <a:latin typeface="Bookman Old Style" pitchFamily="18" charset="0"/>
              </a:rPr>
              <a:t>eddy currents are induced in the object</a:t>
            </a:r>
            <a:r>
              <a:rPr lang="en-US" sz="4800" dirty="0" smtClean="0">
                <a:latin typeface="Bookman Old Style" pitchFamily="18" charset="0"/>
              </a:rPr>
              <a:t>, causing the </a:t>
            </a:r>
            <a:r>
              <a:rPr lang="en-US" sz="4800" b="1" i="1" dirty="0" smtClean="0">
                <a:latin typeface="Bookman Old Style" pitchFamily="18" charset="0"/>
              </a:rPr>
              <a:t>magnitude of the coil oscillations to be reduced.</a:t>
            </a:r>
          </a:p>
          <a:p>
            <a:pPr algn="just">
              <a:buFont typeface="Wingdings" pitchFamily="2" charset="2"/>
              <a:buChar char="ü"/>
            </a:pPr>
            <a:endParaRPr lang="en-US" sz="4800" dirty="0" smtClean="0">
              <a:latin typeface="Bookman Old Style" pitchFamily="18" charset="0"/>
            </a:endParaRPr>
          </a:p>
          <a:p>
            <a:pPr algn="just"/>
            <a:endParaRPr lang="en-US" sz="4800" dirty="0">
              <a:latin typeface="Bookman Old Style"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p:txBody>
          <a:bodyPr/>
          <a:lstStyle/>
          <a:p>
            <a:r>
              <a:rPr lang="en-GB" smtClean="0"/>
              <a:t>Transfer Function</a:t>
            </a:r>
            <a:endParaRPr lang="en-IE" smtClean="0"/>
          </a:p>
        </p:txBody>
      </p:sp>
      <p:sp>
        <p:nvSpPr>
          <p:cNvPr id="1029" name="Content Placeholder 2"/>
          <p:cNvSpPr>
            <a:spLocks noGrp="1"/>
          </p:cNvSpPr>
          <p:nvPr>
            <p:ph idx="1"/>
          </p:nvPr>
        </p:nvSpPr>
        <p:spPr>
          <a:xfrm>
            <a:off x="3048000" y="3048000"/>
            <a:ext cx="19050000" cy="8991600"/>
          </a:xfrm>
        </p:spPr>
        <p:txBody>
          <a:bodyPr/>
          <a:lstStyle/>
          <a:p>
            <a:pPr>
              <a:buFont typeface="Wingdings" pitchFamily="2" charset="2"/>
              <a:buNone/>
            </a:pPr>
            <a:endParaRPr lang="en-GB" sz="4100" dirty="0" smtClean="0"/>
          </a:p>
          <a:p>
            <a:pPr>
              <a:buFont typeface="Wingdings" pitchFamily="2" charset="2"/>
              <a:buNone/>
            </a:pPr>
            <a:endParaRPr lang="en-GB" sz="4100" dirty="0" smtClean="0"/>
          </a:p>
          <a:p>
            <a:pPr>
              <a:buFont typeface="Wingdings" pitchFamily="2" charset="2"/>
              <a:buNone/>
            </a:pPr>
            <a:endParaRPr lang="en-GB" sz="4100" dirty="0" smtClean="0"/>
          </a:p>
          <a:p>
            <a:pPr>
              <a:buFont typeface="Wingdings" pitchFamily="2" charset="2"/>
              <a:buNone/>
            </a:pPr>
            <a:r>
              <a:rPr lang="en-GB" sz="4100" dirty="0" smtClean="0"/>
              <a:t>where S = output signal; s = stimulus; and </a:t>
            </a:r>
            <a:r>
              <a:rPr lang="en-GB" sz="4100" i="1" dirty="0" smtClean="0"/>
              <a:t>f(s)</a:t>
            </a:r>
            <a:r>
              <a:rPr lang="en-GB" sz="4100" dirty="0" smtClean="0"/>
              <a:t> = functional relationship</a:t>
            </a:r>
          </a:p>
          <a:p>
            <a:pPr>
              <a:buFont typeface="Wingdings" pitchFamily="2" charset="2"/>
              <a:buNone/>
            </a:pPr>
            <a:r>
              <a:rPr lang="en-GB" sz="4100" dirty="0" smtClean="0"/>
              <a:t>For binary sensors: </a:t>
            </a:r>
            <a:r>
              <a:rPr lang="en-GB" sz="4100" i="1" dirty="0" smtClean="0"/>
              <a:t>S = </a:t>
            </a:r>
            <a:r>
              <a:rPr lang="en-GB" sz="4100" dirty="0" smtClean="0"/>
              <a:t>1 if </a:t>
            </a:r>
            <a:r>
              <a:rPr lang="en-GB" sz="4100" i="1" dirty="0" smtClean="0"/>
              <a:t>s</a:t>
            </a:r>
            <a:r>
              <a:rPr lang="en-GB" sz="4100" dirty="0" smtClean="0"/>
              <a:t> &gt; 0 and </a:t>
            </a:r>
            <a:r>
              <a:rPr lang="en-GB" sz="4100" i="1" dirty="0" smtClean="0"/>
              <a:t>S</a:t>
            </a:r>
            <a:r>
              <a:rPr lang="en-GB" sz="4100" dirty="0" smtClean="0"/>
              <a:t> = 0 if </a:t>
            </a:r>
            <a:r>
              <a:rPr lang="en-GB" sz="4100" i="1" dirty="0" smtClean="0"/>
              <a:t>s</a:t>
            </a:r>
            <a:r>
              <a:rPr lang="en-GB" sz="4100" dirty="0" smtClean="0"/>
              <a:t> </a:t>
            </a:r>
            <a:r>
              <a:rPr lang="en-GB" sz="4100" u="sng" dirty="0" smtClean="0"/>
              <a:t>&lt;</a:t>
            </a:r>
            <a:r>
              <a:rPr lang="en-GB" sz="4100" dirty="0" smtClean="0"/>
              <a:t> 0.</a:t>
            </a:r>
            <a:endParaRPr lang="en-IE" sz="4100" dirty="0" smtClean="0"/>
          </a:p>
          <a:p>
            <a:pPr>
              <a:buFont typeface="Wingdings" pitchFamily="2" charset="2"/>
              <a:buNone/>
            </a:pPr>
            <a:endParaRPr lang="en-IE" sz="4100" dirty="0" smtClean="0"/>
          </a:p>
          <a:p>
            <a:pPr>
              <a:buFont typeface="Wingdings" pitchFamily="2" charset="2"/>
              <a:buNone/>
            </a:pPr>
            <a:r>
              <a:rPr lang="en-GB" sz="4100" dirty="0" smtClean="0"/>
              <a:t>The ideal functional form for an analogue measuring device is a simple proportional relationship, such as:</a:t>
            </a:r>
          </a:p>
          <a:p>
            <a:pPr>
              <a:buFont typeface="Wingdings" pitchFamily="2" charset="2"/>
              <a:buNone/>
            </a:pPr>
            <a:endParaRPr lang="en-IE" sz="4100" dirty="0" smtClean="0"/>
          </a:p>
          <a:p>
            <a:pPr>
              <a:buFont typeface="Wingdings" pitchFamily="2" charset="2"/>
              <a:buNone/>
            </a:pPr>
            <a:endParaRPr lang="en-IE" sz="4100" dirty="0" smtClean="0"/>
          </a:p>
          <a:p>
            <a:pPr>
              <a:buFont typeface="Wingdings" pitchFamily="2" charset="2"/>
              <a:buNone/>
            </a:pPr>
            <a:r>
              <a:rPr lang="en-GB" sz="4100" dirty="0" smtClean="0"/>
              <a:t>where </a:t>
            </a:r>
            <a:r>
              <a:rPr lang="en-GB" sz="4100" i="1" dirty="0" smtClean="0"/>
              <a:t>C</a:t>
            </a:r>
            <a:r>
              <a:rPr lang="en-GB" sz="4100" dirty="0" smtClean="0"/>
              <a:t> = output value at a stimulus value of zero</a:t>
            </a:r>
          </a:p>
          <a:p>
            <a:pPr>
              <a:buFont typeface="Wingdings" pitchFamily="2" charset="2"/>
              <a:buNone/>
            </a:pPr>
            <a:r>
              <a:rPr lang="en-GB" sz="4100" dirty="0" smtClean="0"/>
              <a:t>and </a:t>
            </a:r>
            <a:r>
              <a:rPr lang="en-GB" sz="4100" i="1" dirty="0" smtClean="0"/>
              <a:t>m</a:t>
            </a:r>
            <a:r>
              <a:rPr lang="en-GB" sz="4100" dirty="0" smtClean="0"/>
              <a:t> = constant of proportionality (sensitivity)</a:t>
            </a:r>
          </a:p>
        </p:txBody>
      </p:sp>
      <p:sp>
        <p:nvSpPr>
          <p:cNvPr id="1030" name="Rectangle 2"/>
          <p:cNvSpPr>
            <a:spLocks noChangeArrowheads="1"/>
          </p:cNvSpPr>
          <p:nvPr/>
        </p:nvSpPr>
        <p:spPr bwMode="auto">
          <a:xfrm>
            <a:off x="0" y="-244022"/>
            <a:ext cx="422155" cy="488044"/>
          </a:xfrm>
          <a:prstGeom prst="rect">
            <a:avLst/>
          </a:prstGeom>
          <a:noFill/>
          <a:ln w="9525">
            <a:noFill/>
            <a:miter lim="800000"/>
            <a:headEnd/>
            <a:tailEnd/>
          </a:ln>
        </p:spPr>
        <p:txBody>
          <a:bodyPr wrap="none" lIns="209004" tIns="104502" rIns="209004" bIns="104502" anchor="ctr">
            <a:spAutoFit/>
          </a:bodyPr>
          <a:lstStyle/>
          <a:p>
            <a:endParaRPr lang="en-IE"/>
          </a:p>
        </p:txBody>
      </p:sp>
      <p:graphicFrame>
        <p:nvGraphicFramePr>
          <p:cNvPr id="1026" name="Object 1"/>
          <p:cNvGraphicFramePr>
            <a:graphicFrameLocks noChangeAspect="1"/>
          </p:cNvGraphicFramePr>
          <p:nvPr/>
        </p:nvGraphicFramePr>
        <p:xfrm>
          <a:off x="4048125" y="3505200"/>
          <a:ext cx="3000375" cy="850900"/>
        </p:xfrm>
        <a:graphic>
          <a:graphicData uri="http://schemas.openxmlformats.org/presentationml/2006/ole">
            <p:oleObj spid="_x0000_s199682" name="Equation" r:id="rId3" imgW="583947" imgH="203112" progId="">
              <p:embed/>
            </p:oleObj>
          </a:graphicData>
        </a:graphic>
      </p:graphicFrame>
      <p:sp>
        <p:nvSpPr>
          <p:cNvPr id="1031" name="Rectangle 4"/>
          <p:cNvSpPr>
            <a:spLocks noChangeArrowheads="1"/>
          </p:cNvSpPr>
          <p:nvPr/>
        </p:nvSpPr>
        <p:spPr bwMode="auto">
          <a:xfrm>
            <a:off x="0" y="-244022"/>
            <a:ext cx="422155" cy="488044"/>
          </a:xfrm>
          <a:prstGeom prst="rect">
            <a:avLst/>
          </a:prstGeom>
          <a:noFill/>
          <a:ln w="9525">
            <a:noFill/>
            <a:miter lim="800000"/>
            <a:headEnd/>
            <a:tailEnd/>
          </a:ln>
        </p:spPr>
        <p:txBody>
          <a:bodyPr wrap="none" lIns="209004" tIns="104502" rIns="209004" bIns="104502" anchor="ctr">
            <a:spAutoFit/>
          </a:bodyPr>
          <a:lstStyle/>
          <a:p>
            <a:endParaRPr lang="en-IE"/>
          </a:p>
        </p:txBody>
      </p:sp>
      <p:graphicFrame>
        <p:nvGraphicFramePr>
          <p:cNvPr id="1027" name="Object 3"/>
          <p:cNvGraphicFramePr>
            <a:graphicFrameLocks noChangeAspect="1"/>
          </p:cNvGraphicFramePr>
          <p:nvPr/>
        </p:nvGraphicFramePr>
        <p:xfrm>
          <a:off x="8915400" y="8763000"/>
          <a:ext cx="4191000" cy="838200"/>
        </p:xfrm>
        <a:graphic>
          <a:graphicData uri="http://schemas.openxmlformats.org/presentationml/2006/ole">
            <p:oleObj spid="_x0000_s199683" name="Equation" r:id="rId4" imgW="723272" imgH="177646" progId="">
              <p:embed/>
            </p:oleObj>
          </a:graphicData>
        </a:graphic>
      </p:graphicFrame>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4191000" y="381000"/>
            <a:ext cx="14702369" cy="9144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IN" sz="7000" b="1" i="1" dirty="0" smtClean="0">
                <a:solidFill>
                  <a:srgbClr val="FF0000"/>
                </a:solidFill>
                <a:latin typeface="Bookman Old Style" pitchFamily="18" charset="0"/>
                <a:cs typeface="Times New Roman" pitchFamily="18" charset="0"/>
              </a:rPr>
              <a:t>Inductive </a:t>
            </a:r>
            <a:r>
              <a:rPr lang="en-US" sz="7000" b="1" i="1" dirty="0" smtClean="0">
                <a:solidFill>
                  <a:srgbClr val="FF0000"/>
                </a:solidFill>
                <a:latin typeface="Bookman Old Style" pitchFamily="18" charset="0"/>
                <a:cs typeface="Times New Roman" pitchFamily="18" charset="0"/>
              </a:rPr>
              <a:t>Proximity sensors</a:t>
            </a:r>
            <a:endParaRPr lang="en-IN" sz="7000" b="1" i="1" dirty="0" smtClean="0">
              <a:solidFill>
                <a:srgbClr val="FF0000"/>
              </a:solidFill>
              <a:latin typeface="Bookman Old Style" pitchFamily="18" charset="0"/>
              <a:cs typeface="Times New Roman" pitchFamily="18" charset="0"/>
            </a:endParaRPr>
          </a:p>
        </p:txBody>
      </p:sp>
      <p:sp>
        <p:nvSpPr>
          <p:cNvPr id="7" name="Content Placeholder 6"/>
          <p:cNvSpPr>
            <a:spLocks noGrp="1"/>
          </p:cNvSpPr>
          <p:nvPr>
            <p:ph idx="1"/>
          </p:nvPr>
        </p:nvSpPr>
        <p:spPr>
          <a:xfrm>
            <a:off x="685800" y="1143000"/>
            <a:ext cx="20420718" cy="10209610"/>
          </a:xfrm>
        </p:spPr>
        <p:txBody>
          <a:bodyPr rtlCol="0">
            <a:noAutofit/>
          </a:bodyPr>
          <a:lstStyle/>
          <a:p>
            <a:pPr marL="0" lvl="1" indent="0" algn="just">
              <a:buFont typeface="Wingdings" pitchFamily="2" charset="2"/>
              <a:buChar char="ü"/>
            </a:pPr>
            <a:r>
              <a:rPr lang="en-US" dirty="0" smtClean="0">
                <a:latin typeface="Bookman Old Style" pitchFamily="18" charset="0"/>
              </a:rPr>
              <a:t>A sturdy self-contained device that can detect the presence of all metals at relatively close range (under an inch)</a:t>
            </a:r>
          </a:p>
          <a:p>
            <a:pPr marL="742950" indent="-742950">
              <a:lnSpc>
                <a:spcPct val="150000"/>
              </a:lnSpc>
              <a:buNone/>
            </a:pPr>
            <a:r>
              <a:rPr lang="en-US" sz="5400" b="1" i="1" dirty="0" smtClean="0">
                <a:solidFill>
                  <a:schemeClr val="accent6">
                    <a:lumMod val="50000"/>
                  </a:schemeClr>
                </a:solidFill>
                <a:latin typeface="Bookman Old Style" pitchFamily="18" charset="0"/>
              </a:rPr>
              <a:t>Advantages</a:t>
            </a:r>
            <a:r>
              <a:rPr lang="en-US" sz="5400" b="1" dirty="0" smtClean="0">
                <a:solidFill>
                  <a:schemeClr val="accent2"/>
                </a:solidFill>
                <a:latin typeface="Bookman Old Style" pitchFamily="18" charset="0"/>
              </a:rPr>
              <a:t> </a:t>
            </a:r>
          </a:p>
          <a:p>
            <a:pPr marL="742950" indent="-742950">
              <a:lnSpc>
                <a:spcPct val="150000"/>
              </a:lnSpc>
              <a:buFont typeface="+mj-lt"/>
              <a:buAutoNum type="arabicPeriod"/>
            </a:pPr>
            <a:r>
              <a:rPr lang="en-US" sz="5400" dirty="0" smtClean="0">
                <a:latin typeface="Bookman Old Style" pitchFamily="18" charset="0"/>
              </a:rPr>
              <a:t>They are very accurate compared to other technologies.</a:t>
            </a:r>
          </a:p>
          <a:p>
            <a:pPr marL="742950" indent="-742950">
              <a:lnSpc>
                <a:spcPct val="150000"/>
              </a:lnSpc>
              <a:buFont typeface="+mj-lt"/>
              <a:buAutoNum type="arabicPeriod"/>
            </a:pPr>
            <a:r>
              <a:rPr lang="en-US" sz="5400" dirty="0" smtClean="0">
                <a:latin typeface="Bookman Old Style" pitchFamily="18" charset="0"/>
              </a:rPr>
              <a:t>Have high switching rate.</a:t>
            </a:r>
          </a:p>
          <a:p>
            <a:pPr marL="742950" indent="-742950">
              <a:lnSpc>
                <a:spcPct val="150000"/>
              </a:lnSpc>
              <a:buFont typeface="+mj-lt"/>
              <a:buAutoNum type="arabicPeriod"/>
            </a:pPr>
            <a:r>
              <a:rPr lang="en-US" sz="5400" dirty="0" smtClean="0">
                <a:latin typeface="Bookman Old Style" pitchFamily="18" charset="0"/>
              </a:rPr>
              <a:t>Can work in harsh environmental conditions.</a:t>
            </a:r>
          </a:p>
          <a:p>
            <a:pPr marL="742950" indent="-742950">
              <a:lnSpc>
                <a:spcPct val="150000"/>
              </a:lnSpc>
              <a:buNone/>
            </a:pPr>
            <a:r>
              <a:rPr lang="en-US" sz="5400" b="1" dirty="0" smtClean="0">
                <a:solidFill>
                  <a:schemeClr val="accent2"/>
                </a:solidFill>
                <a:latin typeface="Bookman Old Style" pitchFamily="18" charset="0"/>
              </a:rPr>
              <a:t> </a:t>
            </a:r>
            <a:r>
              <a:rPr lang="en-US" sz="5400" b="1" i="1" dirty="0" smtClean="0">
                <a:solidFill>
                  <a:schemeClr val="accent6">
                    <a:lumMod val="50000"/>
                  </a:schemeClr>
                </a:solidFill>
                <a:latin typeface="Bookman Old Style" pitchFamily="18" charset="0"/>
              </a:rPr>
              <a:t>Disadvantages</a:t>
            </a:r>
            <a:r>
              <a:rPr lang="en-US" sz="5400" b="1" i="1" dirty="0" smtClean="0">
                <a:solidFill>
                  <a:schemeClr val="accent2"/>
                </a:solidFill>
                <a:latin typeface="Bookman Old Style" pitchFamily="18" charset="0"/>
              </a:rPr>
              <a:t> </a:t>
            </a:r>
          </a:p>
          <a:p>
            <a:pPr marL="742950" indent="-742950">
              <a:lnSpc>
                <a:spcPct val="150000"/>
              </a:lnSpc>
              <a:buFont typeface="+mj-lt"/>
              <a:buAutoNum type="arabicPeriod"/>
            </a:pPr>
            <a:r>
              <a:rPr lang="en-US" sz="5400" dirty="0" smtClean="0">
                <a:latin typeface="Bookman Old Style" pitchFamily="18" charset="0"/>
              </a:rPr>
              <a:t>It can detect only metallic target.</a:t>
            </a:r>
          </a:p>
          <a:p>
            <a:pPr marL="742950" indent="-742950">
              <a:lnSpc>
                <a:spcPct val="150000"/>
              </a:lnSpc>
              <a:buFont typeface="+mj-lt"/>
              <a:buAutoNum type="arabicPeriod"/>
            </a:pPr>
            <a:r>
              <a:rPr lang="en-US" sz="5400" dirty="0" smtClean="0">
                <a:latin typeface="Bookman Old Style" pitchFamily="18" charset="0"/>
              </a:rPr>
              <a:t>Operating range may be limited.</a:t>
            </a:r>
            <a:br>
              <a:rPr lang="en-US" sz="5400" dirty="0" smtClean="0">
                <a:latin typeface="Bookman Old Style" pitchFamily="18" charset="0"/>
              </a:rPr>
            </a:br>
            <a:endParaRPr lang="en-US" sz="5400" dirty="0" smtClean="0">
              <a:latin typeface="Bookman Old Style" pitchFamily="18" charset="0"/>
            </a:endParaRPr>
          </a:p>
          <a:p>
            <a:pPr marL="742950" indent="-742950">
              <a:lnSpc>
                <a:spcPct val="150000"/>
              </a:lnSpc>
              <a:buFont typeface="+mj-lt"/>
              <a:buAutoNum type="arabicPeriod"/>
            </a:pPr>
            <a:endParaRPr lang="en-US" sz="5400" dirty="0" smtClean="0">
              <a:latin typeface="Bookman Old Style" pitchFamily="18" charset="0"/>
            </a:endParaRPr>
          </a:p>
          <a:p>
            <a:pPr marL="0" lvl="1" indent="0" algn="just">
              <a:buFont typeface="Wingdings" pitchFamily="2" charset="2"/>
              <a:buChar char="ü"/>
            </a:pPr>
            <a:endParaRPr lang="en-IN" dirty="0">
              <a:latin typeface="Bookman Old Style"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print"/>
          <a:srcRect l="29502" t="32292" r="27160" b="20833"/>
          <a:stretch>
            <a:fillRect/>
          </a:stretch>
        </p:blipFill>
        <p:spPr bwMode="auto">
          <a:xfrm>
            <a:off x="0" y="0"/>
            <a:ext cx="22860000" cy="137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srcRect l="29502" t="31250" r="27745" b="20833"/>
          <a:stretch>
            <a:fillRect/>
          </a:stretch>
        </p:blipFill>
        <p:spPr bwMode="auto">
          <a:xfrm>
            <a:off x="0" y="0"/>
            <a:ext cx="22860000" cy="137807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srcRect l="28701" t="31469" r="27265" b="19580"/>
          <a:stretch>
            <a:fillRect/>
          </a:stretch>
        </p:blipFill>
        <p:spPr bwMode="auto">
          <a:xfrm>
            <a:off x="0" y="0"/>
            <a:ext cx="22860000" cy="137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print"/>
          <a:srcRect l="29078" t="31667" r="27350" b="20000"/>
          <a:stretch>
            <a:fillRect/>
          </a:stretch>
        </p:blipFill>
        <p:spPr bwMode="auto">
          <a:xfrm>
            <a:off x="0" y="-1"/>
            <a:ext cx="22860000" cy="136865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cstate="print"/>
          <a:srcRect l="28917" t="32292" r="27159" b="19792"/>
          <a:stretch>
            <a:fillRect/>
          </a:stretch>
        </p:blipFill>
        <p:spPr bwMode="auto">
          <a:xfrm>
            <a:off x="0" y="0"/>
            <a:ext cx="22860000" cy="136936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cstate="print"/>
          <a:srcRect l="28917" t="32292" r="27316" b="20833"/>
          <a:stretch>
            <a:fillRect/>
          </a:stretch>
        </p:blipFill>
        <p:spPr bwMode="auto">
          <a:xfrm>
            <a:off x="0" y="0"/>
            <a:ext cx="22860000" cy="137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print"/>
          <a:srcRect l="28917" t="31250" r="27485" b="19792"/>
          <a:stretch>
            <a:fillRect/>
          </a:stretch>
        </p:blipFill>
        <p:spPr bwMode="auto">
          <a:xfrm>
            <a:off x="0" y="-1"/>
            <a:ext cx="22860000" cy="138072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3124200" y="2"/>
            <a:ext cx="15925800" cy="1601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IN" sz="7000" b="1" i="1" dirty="0" smtClean="0">
                <a:solidFill>
                  <a:srgbClr val="FF0000"/>
                </a:solidFill>
                <a:latin typeface="Bookman Old Style" pitchFamily="18" charset="0"/>
                <a:cs typeface="Times New Roman" pitchFamily="18" charset="0"/>
              </a:rPr>
              <a:t>Capacitive </a:t>
            </a:r>
            <a:r>
              <a:rPr lang="en-US" sz="7000" b="1" i="1" dirty="0" smtClean="0">
                <a:solidFill>
                  <a:srgbClr val="FF0000"/>
                </a:solidFill>
                <a:latin typeface="Bookman Old Style" pitchFamily="18" charset="0"/>
                <a:cs typeface="Times New Roman" pitchFamily="18" charset="0"/>
              </a:rPr>
              <a:t>Proximity sensors</a:t>
            </a:r>
            <a:endParaRPr lang="en-IN" sz="7000" b="1" i="1" dirty="0" smtClean="0">
              <a:solidFill>
                <a:srgbClr val="FF0000"/>
              </a:solidFill>
              <a:latin typeface="Bookman Old Style" pitchFamily="18" charset="0"/>
              <a:cs typeface="Times New Roman" pitchFamily="18" charset="0"/>
            </a:endParaRPr>
          </a:p>
        </p:txBody>
      </p:sp>
      <p:sp>
        <p:nvSpPr>
          <p:cNvPr id="71683" name="Content Placeholder 6"/>
          <p:cNvSpPr>
            <a:spLocks noGrp="1"/>
          </p:cNvSpPr>
          <p:nvPr>
            <p:ph idx="1"/>
          </p:nvPr>
        </p:nvSpPr>
        <p:spPr>
          <a:xfrm>
            <a:off x="685800" y="1676400"/>
            <a:ext cx="21642564" cy="8231188"/>
          </a:xfrm>
        </p:spPr>
        <p:txBody>
          <a:bodyPr/>
          <a:lstStyle/>
          <a:p>
            <a:pPr algn="just" eaLnBrk="1" hangingPunct="1">
              <a:lnSpc>
                <a:spcPct val="120000"/>
              </a:lnSpc>
              <a:spcBef>
                <a:spcPct val="0"/>
              </a:spcBef>
              <a:buFont typeface="Wingdings" pitchFamily="2" charset="2"/>
              <a:buChar char="ü"/>
            </a:pPr>
            <a:r>
              <a:rPr lang="en-US" sz="4400" dirty="0" smtClean="0">
                <a:latin typeface="Bookman Old Style" pitchFamily="18" charset="0"/>
                <a:ea typeface="Calibri" pitchFamily="34" charset="0"/>
                <a:cs typeface="Times New Roman" pitchFamily="18" charset="0"/>
              </a:rPr>
              <a:t>The </a:t>
            </a:r>
            <a:r>
              <a:rPr lang="en-US" sz="4400" b="1" i="1" dirty="0" smtClean="0">
                <a:latin typeface="Bookman Old Style" pitchFamily="18" charset="0"/>
                <a:ea typeface="Calibri" pitchFamily="34" charset="0"/>
                <a:cs typeface="Times New Roman" pitchFamily="18" charset="0"/>
              </a:rPr>
              <a:t>sensing surface of the sensor’s probe is the electrified plate</a:t>
            </a:r>
            <a:r>
              <a:rPr lang="en-US" sz="4400" dirty="0" smtClean="0">
                <a:latin typeface="Bookman Old Style" pitchFamily="18" charset="0"/>
                <a:ea typeface="Calibri" pitchFamily="34" charset="0"/>
                <a:cs typeface="Times New Roman" pitchFamily="18" charset="0"/>
              </a:rPr>
              <a:t>. </a:t>
            </a:r>
          </a:p>
          <a:p>
            <a:pPr algn="just" eaLnBrk="1" hangingPunct="1">
              <a:lnSpc>
                <a:spcPct val="120000"/>
              </a:lnSpc>
              <a:spcBef>
                <a:spcPct val="0"/>
              </a:spcBef>
              <a:buFont typeface="Wingdings" pitchFamily="2" charset="2"/>
              <a:buChar char="ü"/>
            </a:pPr>
            <a:r>
              <a:rPr lang="en-US" sz="4400" dirty="0" smtClean="0">
                <a:latin typeface="Bookman Old Style" pitchFamily="18" charset="0"/>
                <a:ea typeface="Calibri" pitchFamily="34" charset="0"/>
                <a:cs typeface="Times New Roman" pitchFamily="18" charset="0"/>
              </a:rPr>
              <a:t>The sensor electronics continually changes the </a:t>
            </a:r>
            <a:r>
              <a:rPr lang="en-US" sz="4400" b="1" i="1" dirty="0" smtClean="0">
                <a:latin typeface="Bookman Old Style" pitchFamily="18" charset="0"/>
                <a:ea typeface="Calibri" pitchFamily="34" charset="0"/>
                <a:cs typeface="Times New Roman" pitchFamily="18" charset="0"/>
              </a:rPr>
              <a:t>voltage on the probe surface</a:t>
            </a:r>
          </a:p>
          <a:p>
            <a:pPr algn="just" eaLnBrk="1" hangingPunct="1">
              <a:lnSpc>
                <a:spcPct val="120000"/>
              </a:lnSpc>
              <a:spcBef>
                <a:spcPct val="0"/>
              </a:spcBef>
              <a:buFont typeface="Wingdings" pitchFamily="2" charset="2"/>
              <a:buChar char="ü"/>
            </a:pPr>
            <a:r>
              <a:rPr lang="en-US" sz="4400" dirty="0" smtClean="0">
                <a:latin typeface="Bookman Old Style" pitchFamily="18" charset="0"/>
                <a:ea typeface="Calibri" pitchFamily="34" charset="0"/>
                <a:cs typeface="Times New Roman" pitchFamily="18" charset="0"/>
              </a:rPr>
              <a:t>The </a:t>
            </a:r>
            <a:r>
              <a:rPr lang="en-US" sz="4400" b="1" i="1" dirty="0" smtClean="0">
                <a:latin typeface="Bookman Old Style" pitchFamily="18" charset="0"/>
                <a:ea typeface="Calibri" pitchFamily="34" charset="0"/>
                <a:cs typeface="Times New Roman" pitchFamily="18" charset="0"/>
              </a:rPr>
              <a:t>amount of current required change this voltage is measured</a:t>
            </a:r>
            <a:r>
              <a:rPr lang="en-US" sz="4400" dirty="0" smtClean="0">
                <a:latin typeface="Bookman Old Style" pitchFamily="18" charset="0"/>
                <a:ea typeface="Calibri" pitchFamily="34" charset="0"/>
                <a:cs typeface="Times New Roman" pitchFamily="18" charset="0"/>
              </a:rPr>
              <a:t> which </a:t>
            </a:r>
            <a:r>
              <a:rPr lang="en-US" sz="4400" b="1" i="1" dirty="0" smtClean="0">
                <a:latin typeface="Bookman Old Style" pitchFamily="18" charset="0"/>
                <a:ea typeface="Calibri" pitchFamily="34" charset="0"/>
                <a:cs typeface="Times New Roman" pitchFamily="18" charset="0"/>
              </a:rPr>
              <a:t>indicates the amount of capacitance distance between the probe and target</a:t>
            </a:r>
            <a:r>
              <a:rPr lang="en-US" sz="4400" dirty="0" smtClean="0">
                <a:latin typeface="Bookman Old Style" pitchFamily="18" charset="0"/>
                <a:ea typeface="Calibri" pitchFamily="34" charset="0"/>
                <a:cs typeface="Times New Roman" pitchFamily="18" charset="0"/>
              </a:rPr>
              <a:t>.</a:t>
            </a:r>
          </a:p>
          <a:p>
            <a:pPr algn="just" eaLnBrk="1" hangingPunct="1">
              <a:lnSpc>
                <a:spcPct val="120000"/>
              </a:lnSpc>
              <a:spcBef>
                <a:spcPct val="0"/>
              </a:spcBef>
              <a:buFont typeface="Wingdings" pitchFamily="2" charset="2"/>
              <a:buChar char="ü"/>
            </a:pPr>
            <a:r>
              <a:rPr lang="en-US" sz="4800" dirty="0" smtClean="0">
                <a:latin typeface="Bookman Old Style" pitchFamily="18" charset="0"/>
              </a:rPr>
              <a:t>Capacitive sensing is a noncontact technology suitable for detecting metals, nonmetals, solids, and liquids, although it is best suited for nonmetallic targets because of its characteristics and cost relative to inductive proximity sensors. In most applications with metallic targets, inductive sensing is preferred because it is both a reliable and a more affordable technology.</a:t>
            </a:r>
            <a:endParaRPr lang="en-IN" sz="4400" b="1" i="1" dirty="0" smtClean="0">
              <a:latin typeface="Bookman Old Style" pitchFamily="18" charset="0"/>
              <a:ea typeface="Calibri"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apacitance = Area X Dielectric Gap"/>
          <p:cNvPicPr>
            <a:picLocks noChangeAspect="1" noChangeArrowheads="1"/>
          </p:cNvPicPr>
          <p:nvPr/>
        </p:nvPicPr>
        <p:blipFill>
          <a:blip r:embed="rId3" cstate="print"/>
          <a:srcRect/>
          <a:stretch>
            <a:fillRect/>
          </a:stretch>
        </p:blipFill>
        <p:spPr bwMode="auto">
          <a:xfrm>
            <a:off x="0" y="2971800"/>
            <a:ext cx="18808930" cy="10744200"/>
          </a:xfrm>
          <a:prstGeom prst="rect">
            <a:avLst/>
          </a:prstGeom>
          <a:noFill/>
          <a:ln w="9525">
            <a:noFill/>
            <a:miter lim="800000"/>
            <a:headEnd/>
            <a:tailEnd/>
          </a:ln>
        </p:spPr>
      </p:pic>
      <p:sp>
        <p:nvSpPr>
          <p:cNvPr id="3" name="Title 1"/>
          <p:cNvSpPr txBox="1">
            <a:spLocks/>
          </p:cNvSpPr>
          <p:nvPr/>
        </p:nvSpPr>
        <p:spPr>
          <a:xfrm>
            <a:off x="4648200" y="1"/>
            <a:ext cx="11963400" cy="990599"/>
          </a:xfrm>
          <a:prstGeom prst="roundRect">
            <a:avLst/>
          </a:prstGeom>
        </p:spPr>
        <p:style>
          <a:lnRef idx="1">
            <a:schemeClr val="accent6"/>
          </a:lnRef>
          <a:fillRef idx="2">
            <a:schemeClr val="accent6"/>
          </a:fillRef>
          <a:effectRef idx="1">
            <a:schemeClr val="accent6"/>
          </a:effectRef>
          <a:fontRef idx="minor">
            <a:schemeClr val="dk1"/>
          </a:fontRef>
        </p:style>
        <p:txBody>
          <a:bodyPr lIns="106666" tIns="53333" rIns="106666" bIns="53333"/>
          <a:lstStyle/>
          <a:p>
            <a:pPr algn="ctr" defTabSz="1644433">
              <a:defRPr/>
            </a:pPr>
            <a:r>
              <a:rPr lang="en-IN" sz="5400" b="1" i="1" dirty="0" smtClean="0">
                <a:solidFill>
                  <a:srgbClr val="FF0000"/>
                </a:solidFill>
                <a:latin typeface="Bookman Old Style" pitchFamily="18" charset="0"/>
                <a:cs typeface="Times New Roman" pitchFamily="18" charset="0"/>
              </a:rPr>
              <a:t>Capacitive </a:t>
            </a:r>
            <a:r>
              <a:rPr lang="en-US" sz="5400" b="1" i="1" dirty="0" smtClean="0">
                <a:solidFill>
                  <a:srgbClr val="FF0000"/>
                </a:solidFill>
                <a:latin typeface="Bookman Old Style" pitchFamily="18" charset="0"/>
                <a:cs typeface="Times New Roman" pitchFamily="18" charset="0"/>
              </a:rPr>
              <a:t>Proximity sensors</a:t>
            </a:r>
            <a:endParaRPr lang="en-IN" sz="5400" b="1" i="1" dirty="0" smtClean="0">
              <a:solidFill>
                <a:srgbClr val="FF0000"/>
              </a:solidFill>
              <a:latin typeface="Bookman Old Style" pitchFamily="18" charset="0"/>
              <a:cs typeface="Times New Roman" pitchFamily="18" charset="0"/>
            </a:endParaRPr>
          </a:p>
        </p:txBody>
      </p:sp>
      <p:pic>
        <p:nvPicPr>
          <p:cNvPr id="30722" name="Picture 2"/>
          <p:cNvPicPr>
            <a:picLocks noChangeAspect="1" noChangeArrowheads="1"/>
          </p:cNvPicPr>
          <p:nvPr/>
        </p:nvPicPr>
        <p:blipFill>
          <a:blip r:embed="rId4" cstate="print"/>
          <a:srcRect l="13690" t="12500" r="56630" b="43750"/>
          <a:stretch>
            <a:fillRect/>
          </a:stretch>
        </p:blipFill>
        <p:spPr bwMode="auto">
          <a:xfrm>
            <a:off x="11658600" y="1143000"/>
            <a:ext cx="11201400" cy="8915400"/>
          </a:xfrm>
          <a:prstGeom prst="rect">
            <a:avLst/>
          </a:prstGeom>
          <a:noFill/>
          <a:ln w="9525">
            <a:noFill/>
            <a:miter lim="800000"/>
            <a:headEnd/>
            <a:tailEnd/>
          </a:ln>
        </p:spPr>
      </p:pic>
      <p:sp>
        <p:nvSpPr>
          <p:cNvPr id="5" name="Rectangle 4"/>
          <p:cNvSpPr/>
          <p:nvPr/>
        </p:nvSpPr>
        <p:spPr>
          <a:xfrm>
            <a:off x="762000" y="1447800"/>
            <a:ext cx="6888424" cy="707886"/>
          </a:xfrm>
          <a:prstGeom prst="rect">
            <a:avLst/>
          </a:prstGeom>
        </p:spPr>
        <p:txBody>
          <a:bodyPr wrap="none">
            <a:spAutoFit/>
          </a:bodyPr>
          <a:lstStyle/>
          <a:p>
            <a:r>
              <a:rPr lang="en-US" sz="4000" dirty="0" smtClean="0"/>
              <a:t>generate an electrostatic field</a:t>
            </a:r>
            <a:endParaRPr 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cstate="print"/>
          <a:srcRect l="13785" t="35268" r="26885" b="34375"/>
          <a:stretch>
            <a:fillRect/>
          </a:stretch>
        </p:blipFill>
        <p:spPr bwMode="auto">
          <a:xfrm>
            <a:off x="740838" y="3524250"/>
            <a:ext cx="21338016" cy="9144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ounded Rectangle 2"/>
          <p:cNvSpPr/>
          <p:nvPr/>
        </p:nvSpPr>
        <p:spPr>
          <a:xfrm>
            <a:off x="762000" y="571501"/>
            <a:ext cx="21060833" cy="2026071"/>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6"/>
          </a:lnRef>
          <a:fillRef idx="2">
            <a:schemeClr val="accent6"/>
          </a:fillRef>
          <a:effectRef idx="1">
            <a:schemeClr val="accent6"/>
          </a:effectRef>
          <a:fontRef idx="minor">
            <a:schemeClr val="dk1"/>
          </a:fontRef>
        </p:style>
        <p:txBody>
          <a:bodyPr wrap="square" lIns="106666" tIns="53333" rIns="106666" bIns="53333">
            <a:spAutoFit/>
          </a:bodyPr>
          <a:lstStyle/>
          <a:p>
            <a:pPr algn="ctr"/>
            <a:r>
              <a:rPr lang="en-US" sz="5600" b="1" i="1" dirty="0" smtClean="0">
                <a:solidFill>
                  <a:srgbClr val="FF0000"/>
                </a:solidFill>
                <a:latin typeface="Bookman Old Style" pitchFamily="18" charset="0"/>
              </a:rPr>
              <a:t>Human beings are equipped with 5 different types of sensors.</a:t>
            </a:r>
            <a:endParaRPr lang="en-US" sz="5600" b="1" i="1" dirty="0">
              <a:solidFill>
                <a:srgbClr val="FF0000"/>
              </a:solidFill>
              <a:latin typeface="Bookman Old Style"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l="14275" t="34375" r="50586" b="16667"/>
          <a:stretch>
            <a:fillRect/>
          </a:stretch>
        </p:blipFill>
        <p:spPr bwMode="auto">
          <a:xfrm>
            <a:off x="2514600" y="0"/>
            <a:ext cx="17526000" cy="136539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381000"/>
            <a:ext cx="21869400" cy="13018949"/>
          </a:xfrm>
          <a:prstGeom prst="rect">
            <a:avLst/>
          </a:prstGeom>
        </p:spPr>
        <p:txBody>
          <a:bodyPr wrap="square">
            <a:spAutoFit/>
          </a:bodyPr>
          <a:lstStyle/>
          <a:p>
            <a:pPr algn="just"/>
            <a:r>
              <a:rPr lang="en-US" sz="4800" b="1" i="1" dirty="0" smtClean="0">
                <a:solidFill>
                  <a:srgbClr val="FF0000"/>
                </a:solidFill>
                <a:latin typeface="Bookman Old Style" pitchFamily="18" charset="0"/>
              </a:rPr>
              <a:t>Working-</a:t>
            </a:r>
          </a:p>
          <a:p>
            <a:pPr algn="just">
              <a:buFont typeface="Wingdings" pitchFamily="2" charset="2"/>
              <a:buChar char="ü"/>
            </a:pPr>
            <a:r>
              <a:rPr lang="en-US" sz="4400" dirty="0" smtClean="0">
                <a:latin typeface="Bookman Old Style" pitchFamily="18" charset="0"/>
              </a:rPr>
              <a:t>Capacitive proximity sensors are similar in size, shape, and concept to inductive proximity sensors. However, unlike inductive sensors which use induced magnetic fields to sense objects, capacitive proximity generate an electrostatic field and reacts to changes in capacitance caused when a target enters the electrostatic field. </a:t>
            </a:r>
          </a:p>
          <a:p>
            <a:pPr algn="just">
              <a:buFont typeface="Wingdings" pitchFamily="2" charset="2"/>
              <a:buChar char="ü"/>
            </a:pPr>
            <a:r>
              <a:rPr lang="en-US" sz="4400" dirty="0" smtClean="0">
                <a:latin typeface="Bookman Old Style" pitchFamily="18" charset="0"/>
              </a:rPr>
              <a:t>When the target is outside the electrostatic field, the oscillator is inactive. As the target approaches, a capacitive coupling develops between the target and the capacitive probe. </a:t>
            </a:r>
          </a:p>
          <a:p>
            <a:pPr algn="just">
              <a:buFont typeface="Wingdings" pitchFamily="2" charset="2"/>
              <a:buChar char="ü"/>
            </a:pPr>
            <a:r>
              <a:rPr lang="en-US" sz="4400" dirty="0" smtClean="0">
                <a:latin typeface="Bookman Old Style" pitchFamily="18" charset="0"/>
              </a:rPr>
              <a:t>When the capacitance reaches a specified threshold, the oscillator is activated, triggering the output circuit to switch states between ON and OFF</a:t>
            </a:r>
          </a:p>
          <a:p>
            <a:pPr algn="just">
              <a:buFont typeface="Wingdings" pitchFamily="2" charset="2"/>
              <a:buChar char="ü"/>
            </a:pPr>
            <a:r>
              <a:rPr lang="en-US" sz="4400" dirty="0" smtClean="0">
                <a:latin typeface="Bookman Old Style" pitchFamily="18" charset="0"/>
              </a:rPr>
              <a:t>The ability of the sensor to detect the target is determined by the target’s size, dielectric constant and distance from the sensor. </a:t>
            </a:r>
          </a:p>
          <a:p>
            <a:pPr algn="just">
              <a:buFont typeface="Wingdings" pitchFamily="2" charset="2"/>
              <a:buChar char="ü"/>
            </a:pPr>
            <a:r>
              <a:rPr lang="en-US" sz="4400" dirty="0" smtClean="0">
                <a:latin typeface="Bookman Old Style" pitchFamily="18" charset="0"/>
              </a:rPr>
              <a:t>The larger the target’s size, the stronger the capacitive coupling between the probe and the target. </a:t>
            </a:r>
          </a:p>
          <a:p>
            <a:pPr algn="just">
              <a:buFont typeface="Wingdings" pitchFamily="2" charset="2"/>
              <a:buChar char="ü"/>
            </a:pPr>
            <a:r>
              <a:rPr lang="en-US" sz="4400" dirty="0" smtClean="0">
                <a:latin typeface="Bookman Old Style" pitchFamily="18" charset="0"/>
              </a:rPr>
              <a:t>Materials with higher dielectric constants are easier to detect than those with lower values. </a:t>
            </a:r>
          </a:p>
          <a:p>
            <a:pPr algn="just">
              <a:buFont typeface="Wingdings" pitchFamily="2" charset="2"/>
              <a:buChar char="ü"/>
            </a:pPr>
            <a:r>
              <a:rPr lang="en-US" sz="4400" dirty="0" smtClean="0">
                <a:latin typeface="Bookman Old Style" pitchFamily="18" charset="0"/>
              </a:rPr>
              <a:t>The shorter the distance between target and probe, the stronger the capacitive coupling between the probe and the target.</a:t>
            </a:r>
            <a:endParaRPr lang="en-US" sz="4400" dirty="0">
              <a:latin typeface="Bookman Old Style"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cstate="print"/>
          <a:srcRect l="38287" t="37500" r="26574" b="21875"/>
          <a:stretch>
            <a:fillRect/>
          </a:stretch>
        </p:blipFill>
        <p:spPr bwMode="auto">
          <a:xfrm>
            <a:off x="0" y="0"/>
            <a:ext cx="22860000" cy="13670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cstate="print"/>
          <a:srcRect l="37701" t="37500" r="18961" b="20833"/>
          <a:stretch>
            <a:fillRect/>
          </a:stretch>
        </p:blipFill>
        <p:spPr bwMode="auto">
          <a:xfrm>
            <a:off x="0" y="0"/>
            <a:ext cx="22837140" cy="137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2" cstate="print"/>
          <a:srcRect l="37617" t="37410" r="19509" b="20144"/>
          <a:stretch>
            <a:fillRect/>
          </a:stretch>
        </p:blipFill>
        <p:spPr bwMode="auto">
          <a:xfrm>
            <a:off x="-1" y="0"/>
            <a:ext cx="22860001" cy="137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cstate="print"/>
          <a:srcRect l="38068" t="37500" r="19745" b="18750"/>
          <a:stretch>
            <a:fillRect/>
          </a:stretch>
        </p:blipFill>
        <p:spPr bwMode="auto">
          <a:xfrm>
            <a:off x="0" y="0"/>
            <a:ext cx="22860000" cy="137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828800" y="1905000"/>
          <a:ext cx="19278600" cy="4038600"/>
        </p:xfrm>
        <a:graphic>
          <a:graphicData uri="http://schemas.openxmlformats.org/drawingml/2006/table">
            <a:tbl>
              <a:tblPr/>
              <a:tblGrid>
                <a:gridCol w="918029"/>
                <a:gridCol w="18360571"/>
              </a:tblGrid>
              <a:tr h="1308470">
                <a:tc>
                  <a:txBody>
                    <a:bodyPr/>
                    <a:lstStyle/>
                    <a:p>
                      <a:pPr>
                        <a:lnSpc>
                          <a:spcPct val="100000"/>
                        </a:lnSpc>
                      </a:pPr>
                      <a:endParaRPr lang="en-US" sz="4800" dirty="0" smtClean="0">
                        <a:solidFill>
                          <a:srgbClr val="444444"/>
                        </a:solidFill>
                        <a:latin typeface="Bookman Old Style" pitchFamily="18" charset="0"/>
                      </a:endParaRPr>
                    </a:p>
                    <a:p>
                      <a:pPr>
                        <a:lnSpc>
                          <a:spcPct val="100000"/>
                        </a:lnSpc>
                      </a:pPr>
                      <a:r>
                        <a:rPr lang="en-US" sz="4800" dirty="0" smtClean="0">
                          <a:solidFill>
                            <a:srgbClr val="444444"/>
                          </a:solidFill>
                          <a:latin typeface="Bookman Old Style" pitchFamily="18" charset="0"/>
                        </a:rPr>
                        <a:t>1</a:t>
                      </a:r>
                      <a:r>
                        <a:rPr lang="en-US" sz="4800" dirty="0">
                          <a:solidFill>
                            <a:srgbClr val="444444"/>
                          </a:solidFill>
                          <a:latin typeface="Bookman Old Style" pitchFamily="18" charset="0"/>
                        </a:rPr>
                        <a:t>.</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nSpc>
                          <a:spcPct val="100000"/>
                        </a:lnSpc>
                      </a:pPr>
                      <a:r>
                        <a:rPr lang="en-US" sz="4800" b="1" i="1" kern="1200" dirty="0" smtClean="0">
                          <a:solidFill>
                            <a:schemeClr val="tx1"/>
                          </a:solidFill>
                          <a:latin typeface="Bookman Old Style" pitchFamily="18" charset="0"/>
                          <a:ea typeface="+mn-ea"/>
                          <a:cs typeface="+mn-cs"/>
                        </a:rPr>
                        <a:t>Advantages</a:t>
                      </a:r>
                    </a:p>
                    <a:p>
                      <a:pPr>
                        <a:lnSpc>
                          <a:spcPct val="100000"/>
                        </a:lnSpc>
                      </a:pPr>
                      <a:r>
                        <a:rPr lang="en-US" sz="4800" dirty="0" smtClean="0">
                          <a:solidFill>
                            <a:srgbClr val="444444"/>
                          </a:solidFill>
                          <a:latin typeface="Bookman Old Style" pitchFamily="18" charset="0"/>
                        </a:rPr>
                        <a:t>Detects </a:t>
                      </a:r>
                      <a:r>
                        <a:rPr lang="en-US" sz="4800" dirty="0">
                          <a:solidFill>
                            <a:srgbClr val="444444"/>
                          </a:solidFill>
                          <a:latin typeface="Bookman Old Style" pitchFamily="18" charset="0"/>
                        </a:rPr>
                        <a:t>metal and nonmetal, liquids and solids</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r>
              <a:tr h="819150">
                <a:tc>
                  <a:txBody>
                    <a:bodyPr/>
                    <a:lstStyle/>
                    <a:p>
                      <a:pPr>
                        <a:lnSpc>
                          <a:spcPct val="100000"/>
                        </a:lnSpc>
                        <a:tabLst>
                          <a:tab pos="412750" algn="l"/>
                        </a:tabLst>
                      </a:pPr>
                      <a:r>
                        <a:rPr lang="en-US" sz="4800" dirty="0">
                          <a:solidFill>
                            <a:srgbClr val="444444"/>
                          </a:solidFill>
                          <a:latin typeface="Bookman Old Style" pitchFamily="18" charset="0"/>
                        </a:rPr>
                        <a:t>2.</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nSpc>
                          <a:spcPct val="100000"/>
                        </a:lnSpc>
                      </a:pPr>
                      <a:r>
                        <a:rPr lang="en-US" sz="4800" dirty="0">
                          <a:solidFill>
                            <a:srgbClr val="444444"/>
                          </a:solidFill>
                          <a:latin typeface="Bookman Old Style" pitchFamily="18" charset="0"/>
                        </a:rPr>
                        <a:t>Can “see </a:t>
                      </a:r>
                      <a:r>
                        <a:rPr lang="en-US" sz="4800" dirty="0" smtClean="0">
                          <a:solidFill>
                            <a:srgbClr val="444444"/>
                          </a:solidFill>
                          <a:latin typeface="Bookman Old Style" pitchFamily="18" charset="0"/>
                        </a:rPr>
                        <a:t>through</a:t>
                      </a:r>
                      <a:r>
                        <a:rPr lang="en-US" sz="4800" dirty="0">
                          <a:solidFill>
                            <a:srgbClr val="444444"/>
                          </a:solidFill>
                          <a:latin typeface="Bookman Old Style" pitchFamily="18" charset="0"/>
                        </a:rPr>
                        <a:t>” certain materials (product boxes)</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r>
              <a:tr h="710830">
                <a:tc>
                  <a:txBody>
                    <a:bodyPr/>
                    <a:lstStyle/>
                    <a:p>
                      <a:pPr>
                        <a:lnSpc>
                          <a:spcPct val="100000"/>
                        </a:lnSpc>
                      </a:pPr>
                      <a:r>
                        <a:rPr lang="en-US" sz="4800" dirty="0" smtClean="0">
                          <a:solidFill>
                            <a:srgbClr val="444444"/>
                          </a:solidFill>
                          <a:latin typeface="Bookman Old Style" pitchFamily="18" charset="0"/>
                        </a:rPr>
                        <a:t>3.</a:t>
                      </a:r>
                      <a:endParaRPr lang="en-US" sz="4800" dirty="0">
                        <a:solidFill>
                          <a:srgbClr val="444444"/>
                        </a:solidFill>
                        <a:latin typeface="Bookman Old Style" pitchFamily="18" charset="0"/>
                      </a:endParaRP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nSpc>
                          <a:spcPct val="100000"/>
                        </a:lnSpc>
                      </a:pPr>
                      <a:r>
                        <a:rPr lang="en-US" sz="4800" dirty="0">
                          <a:solidFill>
                            <a:srgbClr val="444444"/>
                          </a:solidFill>
                          <a:latin typeface="Bookman Old Style" pitchFamily="18" charset="0"/>
                        </a:rPr>
                        <a:t>Solid-state, long life</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r>
              <a:tr h="710830">
                <a:tc>
                  <a:txBody>
                    <a:bodyPr/>
                    <a:lstStyle/>
                    <a:p>
                      <a:pPr>
                        <a:lnSpc>
                          <a:spcPct val="100000"/>
                        </a:lnSpc>
                      </a:pPr>
                      <a:r>
                        <a:rPr lang="en-US" sz="4800" dirty="0">
                          <a:solidFill>
                            <a:srgbClr val="444444"/>
                          </a:solidFill>
                          <a:latin typeface="Bookman Old Style" pitchFamily="18" charset="0"/>
                        </a:rPr>
                        <a:t>4.</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nSpc>
                          <a:spcPct val="100000"/>
                        </a:lnSpc>
                      </a:pPr>
                      <a:r>
                        <a:rPr lang="en-US" sz="4800" dirty="0">
                          <a:solidFill>
                            <a:srgbClr val="444444"/>
                          </a:solidFill>
                          <a:latin typeface="Bookman Old Style" pitchFamily="18" charset="0"/>
                        </a:rPr>
                        <a:t>Many mounting </a:t>
                      </a:r>
                      <a:r>
                        <a:rPr lang="en-US" sz="4800" dirty="0" smtClean="0">
                          <a:solidFill>
                            <a:srgbClr val="444444"/>
                          </a:solidFill>
                          <a:latin typeface="Bookman Old Style" pitchFamily="18" charset="0"/>
                        </a:rPr>
                        <a:t>configurations</a:t>
                      </a:r>
                      <a:endParaRPr lang="en-US" sz="4800" dirty="0">
                        <a:solidFill>
                          <a:srgbClr val="444444"/>
                        </a:solidFill>
                        <a:latin typeface="Bookman Old Style" pitchFamily="18" charset="0"/>
                      </a:endParaRP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r>
            </a:tbl>
          </a:graphicData>
        </a:graphic>
      </p:graphicFrame>
      <p:graphicFrame>
        <p:nvGraphicFramePr>
          <p:cNvPr id="5" name="Table 4"/>
          <p:cNvGraphicFramePr>
            <a:graphicFrameLocks noGrp="1"/>
          </p:cNvGraphicFramePr>
          <p:nvPr/>
        </p:nvGraphicFramePr>
        <p:xfrm>
          <a:off x="1676400" y="7010400"/>
          <a:ext cx="19278600" cy="5406390"/>
        </p:xfrm>
        <a:graphic>
          <a:graphicData uri="http://schemas.openxmlformats.org/drawingml/2006/table">
            <a:tbl>
              <a:tblPr/>
              <a:tblGrid>
                <a:gridCol w="1060323"/>
                <a:gridCol w="18218277"/>
              </a:tblGrid>
              <a:tr h="1143000">
                <a:tc>
                  <a:txBody>
                    <a:bodyPr/>
                    <a:lstStyle/>
                    <a:p>
                      <a:endParaRPr lang="en-US" sz="4800" dirty="0" smtClean="0">
                        <a:solidFill>
                          <a:srgbClr val="444444"/>
                        </a:solidFill>
                        <a:latin typeface="Bookman Old Style" pitchFamily="18" charset="0"/>
                      </a:endParaRPr>
                    </a:p>
                    <a:p>
                      <a:r>
                        <a:rPr lang="en-US" sz="4800" dirty="0" smtClean="0">
                          <a:solidFill>
                            <a:srgbClr val="444444"/>
                          </a:solidFill>
                          <a:latin typeface="Bookman Old Style" pitchFamily="18" charset="0"/>
                        </a:rPr>
                        <a:t>1.</a:t>
                      </a:r>
                    </a:p>
                    <a:p>
                      <a:endParaRPr lang="en-US" sz="4800" dirty="0">
                        <a:solidFill>
                          <a:srgbClr val="444444"/>
                        </a:solidFill>
                        <a:latin typeface="Bookman Old Style" pitchFamily="18" charset="0"/>
                      </a:endParaRP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marL="0" marR="0" indent="0" algn="l" defTabSz="1645246" rtl="0" eaLnBrk="1" fontAlgn="auto" latinLnBrk="0" hangingPunct="1">
                        <a:lnSpc>
                          <a:spcPct val="100000"/>
                        </a:lnSpc>
                        <a:spcBef>
                          <a:spcPts val="0"/>
                        </a:spcBef>
                        <a:spcAft>
                          <a:spcPts val="0"/>
                        </a:spcAft>
                        <a:buClrTx/>
                        <a:buSzTx/>
                        <a:buFontTx/>
                        <a:buNone/>
                        <a:tabLst/>
                        <a:defRPr/>
                      </a:pPr>
                      <a:r>
                        <a:rPr lang="en-US" sz="4800" b="1" i="1" kern="1200" dirty="0" smtClean="0">
                          <a:solidFill>
                            <a:schemeClr val="tx1"/>
                          </a:solidFill>
                          <a:latin typeface="Bookman Old Style" pitchFamily="18" charset="0"/>
                          <a:ea typeface="+mn-ea"/>
                          <a:cs typeface="+mn-cs"/>
                        </a:rPr>
                        <a:t>Disadvantages</a:t>
                      </a:r>
                    </a:p>
                    <a:p>
                      <a:r>
                        <a:rPr lang="en-US" sz="4800" dirty="0" smtClean="0">
                          <a:solidFill>
                            <a:srgbClr val="444444"/>
                          </a:solidFill>
                          <a:latin typeface="Bookman Old Style" pitchFamily="18" charset="0"/>
                        </a:rPr>
                        <a:t>Short </a:t>
                      </a:r>
                      <a:r>
                        <a:rPr lang="en-US" sz="4800" dirty="0">
                          <a:solidFill>
                            <a:srgbClr val="444444"/>
                          </a:solidFill>
                          <a:latin typeface="Bookman Old Style" pitchFamily="18" charset="0"/>
                        </a:rPr>
                        <a:t>(1 inch or less) sensing distance varies widely according to material being sensed</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r>
              <a:tr h="660400">
                <a:tc>
                  <a:txBody>
                    <a:bodyPr/>
                    <a:lstStyle/>
                    <a:p>
                      <a:r>
                        <a:rPr lang="en-US" sz="4800" dirty="0">
                          <a:solidFill>
                            <a:srgbClr val="444444"/>
                          </a:solidFill>
                          <a:latin typeface="Bookman Old Style" pitchFamily="18" charset="0"/>
                        </a:rPr>
                        <a:t>2.</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r>
                        <a:rPr lang="en-US" sz="4800" dirty="0">
                          <a:solidFill>
                            <a:srgbClr val="444444"/>
                          </a:solidFill>
                          <a:latin typeface="Bookman Old Style" pitchFamily="18" charset="0"/>
                        </a:rPr>
                        <a:t>Very sensitive to environmental factors — humidity in coastal/water climates can affect sensing output</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r>
              <a:tr h="358764">
                <a:tc>
                  <a:txBody>
                    <a:bodyPr/>
                    <a:lstStyle/>
                    <a:p>
                      <a:r>
                        <a:rPr lang="en-US" sz="4800" dirty="0">
                          <a:solidFill>
                            <a:srgbClr val="444444"/>
                          </a:solidFill>
                          <a:latin typeface="Bookman Old Style" pitchFamily="18" charset="0"/>
                        </a:rPr>
                        <a:t>3.</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r>
                        <a:rPr lang="en-US" sz="4800" dirty="0">
                          <a:solidFill>
                            <a:srgbClr val="444444"/>
                          </a:solidFill>
                          <a:latin typeface="Bookman Old Style" pitchFamily="18" charset="0"/>
                        </a:rPr>
                        <a:t>Not at all selective for its target — control of what comes close to the sensor is essential</a:t>
                      </a:r>
                    </a:p>
                  </a:txBody>
                  <a:tcPr marL="47625" marR="47625" marT="47625" marB="47625">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57200"/>
            <a:ext cx="15697200" cy="13018949"/>
          </a:xfrm>
          <a:prstGeom prst="rect">
            <a:avLst/>
          </a:prstGeom>
        </p:spPr>
        <p:txBody>
          <a:bodyPr wrap="square">
            <a:spAutoFit/>
          </a:bodyPr>
          <a:lstStyle/>
          <a:p>
            <a:r>
              <a:rPr lang="en-US" sz="4800" b="1" i="1" dirty="0" smtClean="0">
                <a:solidFill>
                  <a:srgbClr val="FF0000"/>
                </a:solidFill>
                <a:latin typeface="Bookman Old Style" pitchFamily="18" charset="0"/>
              </a:rPr>
              <a:t>Typical Applications-</a:t>
            </a:r>
            <a:r>
              <a:rPr lang="en-US" sz="3200" dirty="0" smtClean="0">
                <a:latin typeface="Bookman Old Style" pitchFamily="18" charset="0"/>
              </a:rPr>
              <a:t/>
            </a:r>
            <a:br>
              <a:rPr lang="en-US" sz="3200" dirty="0" smtClean="0">
                <a:latin typeface="Bookman Old Style" pitchFamily="18" charset="0"/>
              </a:rPr>
            </a:br>
            <a:r>
              <a:rPr lang="en-US" sz="3600" b="1" i="1" dirty="0" smtClean="0">
                <a:latin typeface="Bookman Old Style" pitchFamily="18" charset="0"/>
              </a:rPr>
              <a:t>1. Liquid level sensing</a:t>
            </a:r>
            <a:r>
              <a:rPr lang="en-US" sz="3600" dirty="0" smtClean="0">
                <a:latin typeface="Bookman Old Style" pitchFamily="18" charset="0"/>
              </a:rPr>
              <a:t/>
            </a:r>
            <a:br>
              <a:rPr lang="en-US" sz="3600" dirty="0" smtClean="0">
                <a:latin typeface="Bookman Old Style" pitchFamily="18" charset="0"/>
              </a:rPr>
            </a:br>
            <a:r>
              <a:rPr lang="en-US" sz="3600" dirty="0" smtClean="0">
                <a:latin typeface="Bookman Old Style" pitchFamily="18" charset="0"/>
              </a:rPr>
              <a:t>Sensing through a sight glass to watch liquid level, such as batter for food processing or ink for printing applications</a:t>
            </a:r>
            <a:br>
              <a:rPr lang="en-US" sz="3600" dirty="0" smtClean="0">
                <a:latin typeface="Bookman Old Style" pitchFamily="18" charset="0"/>
              </a:rPr>
            </a:br>
            <a:r>
              <a:rPr lang="en-US" sz="3600" dirty="0" smtClean="0">
                <a:latin typeface="Bookman Old Style" pitchFamily="18" charset="0"/>
              </a:rPr>
              <a:t>Insertion through sealed tubes into drums or holding tanks for chemicals or aqueous solutions</a:t>
            </a:r>
            <a:br>
              <a:rPr lang="en-US" sz="3600" dirty="0" smtClean="0">
                <a:latin typeface="Bookman Old Style" pitchFamily="18" charset="0"/>
              </a:rPr>
            </a:br>
            <a:endParaRPr lang="en-US" sz="3600" dirty="0" smtClean="0">
              <a:latin typeface="Bookman Old Style" pitchFamily="18" charset="0"/>
            </a:endParaRPr>
          </a:p>
          <a:p>
            <a:r>
              <a:rPr lang="en-US" sz="3600" b="1" i="1" dirty="0" smtClean="0">
                <a:latin typeface="Bookman Old Style" pitchFamily="18" charset="0"/>
              </a:rPr>
              <a:t>2. Product filling lines</a:t>
            </a:r>
            <a:r>
              <a:rPr lang="en-US" sz="3600" dirty="0" smtClean="0">
                <a:latin typeface="Bookman Old Style" pitchFamily="18" charset="0"/>
              </a:rPr>
              <a:t/>
            </a:r>
            <a:br>
              <a:rPr lang="en-US" sz="3600" dirty="0" smtClean="0">
                <a:latin typeface="Bookman Old Style" pitchFamily="18" charset="0"/>
              </a:rPr>
            </a:br>
            <a:r>
              <a:rPr lang="en-US" sz="3600" dirty="0" smtClean="0">
                <a:latin typeface="Bookman Old Style" pitchFamily="18" charset="0"/>
              </a:rPr>
              <a:t>Bottling applications, such as shampoo</a:t>
            </a:r>
            <a:br>
              <a:rPr lang="en-US" sz="3600" dirty="0" smtClean="0">
                <a:latin typeface="Bookman Old Style" pitchFamily="18" charset="0"/>
              </a:rPr>
            </a:br>
            <a:r>
              <a:rPr lang="en-US" sz="3600" dirty="0" smtClean="0">
                <a:latin typeface="Bookman Old Style" pitchFamily="18" charset="0"/>
              </a:rPr>
              <a:t>Full-case detection to ensure that a container has the required number of products</a:t>
            </a:r>
            <a:br>
              <a:rPr lang="en-US" sz="3600" dirty="0" smtClean="0">
                <a:latin typeface="Bookman Old Style" pitchFamily="18" charset="0"/>
              </a:rPr>
            </a:br>
            <a:r>
              <a:rPr lang="en-US" sz="3600" dirty="0" smtClean="0">
                <a:latin typeface="Bookman Old Style" pitchFamily="18" charset="0"/>
              </a:rPr>
              <a:t>Checking material levels, such as cereal in boxes</a:t>
            </a:r>
            <a:br>
              <a:rPr lang="en-US" sz="3600" dirty="0" smtClean="0">
                <a:latin typeface="Bookman Old Style" pitchFamily="18" charset="0"/>
              </a:rPr>
            </a:br>
            <a:r>
              <a:rPr lang="en-US" sz="3600" dirty="0" smtClean="0">
                <a:latin typeface="Bookman Old Style" pitchFamily="18" charset="0"/>
              </a:rPr>
              <a:t/>
            </a:r>
            <a:br>
              <a:rPr lang="en-US" sz="3600" dirty="0" smtClean="0">
                <a:latin typeface="Bookman Old Style" pitchFamily="18" charset="0"/>
              </a:rPr>
            </a:br>
            <a:r>
              <a:rPr lang="en-US" sz="3600" b="1" i="1" dirty="0" smtClean="0">
                <a:latin typeface="Bookman Old Style" pitchFamily="18" charset="0"/>
              </a:rPr>
              <a:t>3. Plastic parts detection</a:t>
            </a:r>
            <a:r>
              <a:rPr lang="en-US" sz="3600" dirty="0" smtClean="0">
                <a:latin typeface="Bookman Old Style" pitchFamily="18" charset="0"/>
              </a:rPr>
              <a:t/>
            </a:r>
            <a:br>
              <a:rPr lang="en-US" sz="3600" dirty="0" smtClean="0">
                <a:latin typeface="Bookman Old Style" pitchFamily="18" charset="0"/>
              </a:rPr>
            </a:br>
            <a:r>
              <a:rPr lang="en-US" sz="3600" dirty="0" smtClean="0">
                <a:latin typeface="Bookman Old Style" pitchFamily="18" charset="0"/>
              </a:rPr>
              <a:t>Plastics on product packages, such as spouts on laundry detergent boxes</a:t>
            </a:r>
            <a:br>
              <a:rPr lang="en-US" sz="3600" dirty="0" smtClean="0">
                <a:latin typeface="Bookman Old Style" pitchFamily="18" charset="0"/>
              </a:rPr>
            </a:br>
            <a:r>
              <a:rPr lang="en-US" sz="3600" dirty="0" smtClean="0">
                <a:latin typeface="Bookman Old Style" pitchFamily="18" charset="0"/>
              </a:rPr>
              <a:t>Plastic materials within a hopper</a:t>
            </a:r>
            <a:br>
              <a:rPr lang="en-US" sz="3600" dirty="0" smtClean="0">
                <a:latin typeface="Bookman Old Style" pitchFamily="18" charset="0"/>
              </a:rPr>
            </a:br>
            <a:endParaRPr lang="en-US" sz="3600" dirty="0" smtClean="0">
              <a:latin typeface="Bookman Old Style" pitchFamily="18" charset="0"/>
            </a:endParaRPr>
          </a:p>
          <a:p>
            <a:r>
              <a:rPr lang="en-US" sz="3600" b="1" i="1" dirty="0" smtClean="0">
                <a:latin typeface="Bookman Old Style" pitchFamily="18" charset="0"/>
              </a:rPr>
              <a:t>4. Pallet detection for materials handling</a:t>
            </a:r>
            <a:r>
              <a:rPr lang="en-US" sz="3600" dirty="0" smtClean="0">
                <a:latin typeface="Bookman Old Style" pitchFamily="18" charset="0"/>
              </a:rPr>
              <a:t/>
            </a:r>
            <a:br>
              <a:rPr lang="en-US" sz="3600" dirty="0" smtClean="0">
                <a:latin typeface="Bookman Old Style" pitchFamily="18" charset="0"/>
              </a:rPr>
            </a:br>
            <a:r>
              <a:rPr lang="en-US" sz="3600" dirty="0" smtClean="0">
                <a:latin typeface="Bookman Old Style" pitchFamily="18" charset="0"/>
              </a:rPr>
              <a:t/>
            </a:r>
            <a:br>
              <a:rPr lang="en-US" sz="3600" dirty="0" smtClean="0">
                <a:latin typeface="Bookman Old Style" pitchFamily="18" charset="0"/>
              </a:rPr>
            </a:br>
            <a:r>
              <a:rPr lang="en-US" sz="3600" b="1" i="1" dirty="0" smtClean="0">
                <a:latin typeface="Bookman Old Style" pitchFamily="18" charset="0"/>
              </a:rPr>
              <a:t>5. Irregularly shaped products</a:t>
            </a:r>
            <a:r>
              <a:rPr lang="en-US" sz="3600" dirty="0" smtClean="0">
                <a:latin typeface="Bookman Old Style" pitchFamily="18" charset="0"/>
              </a:rPr>
              <a:t/>
            </a:r>
            <a:br>
              <a:rPr lang="en-US" sz="3600" dirty="0" smtClean="0">
                <a:latin typeface="Bookman Old Style" pitchFamily="18" charset="0"/>
              </a:rPr>
            </a:br>
            <a:r>
              <a:rPr lang="en-US" sz="3600" dirty="0" smtClean="0">
                <a:latin typeface="Bookman Old Style" pitchFamily="18" charset="0"/>
              </a:rPr>
              <a:t>Objects randomly oriented on conveyor belt</a:t>
            </a:r>
            <a:br>
              <a:rPr lang="en-US" sz="3600" dirty="0" smtClean="0">
                <a:latin typeface="Bookman Old Style" pitchFamily="18" charset="0"/>
              </a:rPr>
            </a:br>
            <a:r>
              <a:rPr lang="en-US" sz="3600" dirty="0" smtClean="0">
                <a:latin typeface="Bookman Old Style" pitchFamily="18" charset="0"/>
              </a:rPr>
              <a:t>Highly textured objects</a:t>
            </a:r>
            <a:endParaRPr lang="en-US" sz="3600" dirty="0">
              <a:latin typeface="Bookman Old Style" pitchFamily="18" charset="0"/>
            </a:endParaRPr>
          </a:p>
        </p:txBody>
      </p:sp>
      <p:pic>
        <p:nvPicPr>
          <p:cNvPr id="26625" name="Picture 1"/>
          <p:cNvPicPr>
            <a:picLocks noChangeAspect="1" noChangeArrowheads="1"/>
          </p:cNvPicPr>
          <p:nvPr/>
        </p:nvPicPr>
        <p:blipFill>
          <a:blip r:embed="rId2" cstate="print"/>
          <a:srcRect l="14861" t="50663" r="59919" b="21734"/>
          <a:stretch>
            <a:fillRect/>
          </a:stretch>
        </p:blipFill>
        <p:spPr bwMode="auto">
          <a:xfrm>
            <a:off x="16078200" y="3200400"/>
            <a:ext cx="6248400" cy="49236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Content Placeholder 2"/>
          <p:cNvSpPr>
            <a:spLocks noGrp="1"/>
          </p:cNvSpPr>
          <p:nvPr>
            <p:ph idx="1"/>
          </p:nvPr>
        </p:nvSpPr>
        <p:spPr>
          <a:xfrm>
            <a:off x="990600" y="2286000"/>
            <a:ext cx="11619618" cy="8592344"/>
          </a:xfrm>
        </p:spPr>
        <p:txBody>
          <a:bodyPr/>
          <a:lstStyle/>
          <a:p>
            <a:pPr algn="just" eaLnBrk="1" hangingPunct="1">
              <a:buFont typeface="Wingdings" pitchFamily="2" charset="2"/>
              <a:buChar char="ü"/>
            </a:pPr>
            <a:r>
              <a:rPr lang="en-US" sz="4800" b="1" i="1" dirty="0" smtClean="0">
                <a:latin typeface="Bookman Old Style" pitchFamily="18" charset="0"/>
                <a:cs typeface="Times New Roman" pitchFamily="18" charset="0"/>
              </a:rPr>
              <a:t>A magnet in the sensor creates a magnetic field</a:t>
            </a:r>
          </a:p>
          <a:p>
            <a:pPr algn="just" eaLnBrk="1" hangingPunct="1">
              <a:buFont typeface="Wingdings" pitchFamily="2" charset="2"/>
              <a:buChar char="ü"/>
            </a:pPr>
            <a:endParaRPr lang="en-US" sz="4800" dirty="0" smtClean="0">
              <a:latin typeface="Bookman Old Style" pitchFamily="18" charset="0"/>
              <a:cs typeface="Times New Roman" pitchFamily="18" charset="0"/>
            </a:endParaRPr>
          </a:p>
          <a:p>
            <a:pPr algn="just" eaLnBrk="1" hangingPunct="1">
              <a:buFont typeface="Wingdings" pitchFamily="2" charset="2"/>
              <a:buChar char="ü"/>
            </a:pPr>
            <a:r>
              <a:rPr lang="en-US" sz="4800" dirty="0" smtClean="0">
                <a:latin typeface="Bookman Old Style" pitchFamily="18" charset="0"/>
                <a:cs typeface="Times New Roman" pitchFamily="18" charset="0"/>
              </a:rPr>
              <a:t>As a </a:t>
            </a:r>
            <a:r>
              <a:rPr lang="en-US" sz="4800" b="1" i="1" dirty="0" smtClean="0">
                <a:latin typeface="Bookman Old Style" pitchFamily="18" charset="0"/>
                <a:cs typeface="Times New Roman" pitchFamily="18" charset="0"/>
              </a:rPr>
              <a:t>ferrous object moves </a:t>
            </a:r>
            <a:r>
              <a:rPr lang="en-US" sz="4800" dirty="0" smtClean="0">
                <a:latin typeface="Bookman Old Style" pitchFamily="18" charset="0"/>
                <a:cs typeface="Times New Roman" pitchFamily="18" charset="0"/>
              </a:rPr>
              <a:t>by the sensor, the </a:t>
            </a:r>
            <a:r>
              <a:rPr lang="en-US" sz="4800" b="1" i="1" dirty="0" smtClean="0">
                <a:latin typeface="Bookman Old Style" pitchFamily="18" charset="0"/>
                <a:cs typeface="Times New Roman" pitchFamily="18" charset="0"/>
              </a:rPr>
              <a:t>resulting change in the magnetic flux induces an </a:t>
            </a:r>
            <a:r>
              <a:rPr lang="en-US" sz="4800" b="1" i="1" dirty="0" err="1" smtClean="0">
                <a:latin typeface="Bookman Old Style" pitchFamily="18" charset="0"/>
                <a:cs typeface="Times New Roman" pitchFamily="18" charset="0"/>
              </a:rPr>
              <a:t>emf</a:t>
            </a:r>
            <a:r>
              <a:rPr lang="en-US" sz="4800" b="1" i="1" dirty="0" smtClean="0">
                <a:latin typeface="Bookman Old Style" pitchFamily="18" charset="0"/>
                <a:cs typeface="Times New Roman" pitchFamily="18" charset="0"/>
              </a:rPr>
              <a:t> in the pickup coil</a:t>
            </a:r>
          </a:p>
        </p:txBody>
      </p:sp>
      <p:pic>
        <p:nvPicPr>
          <p:cNvPr id="74756" name="Picture 7" descr="20090112141809421.pdf"/>
          <p:cNvPicPr>
            <a:picLocks noChangeAspect="1"/>
          </p:cNvPicPr>
          <p:nvPr/>
        </p:nvPicPr>
        <p:blipFill>
          <a:blip r:embed="rId2" cstate="print"/>
          <a:srcRect l="7921" t="15593" r="81584" b="75580"/>
          <a:stretch>
            <a:fillRect/>
          </a:stretch>
        </p:blipFill>
        <p:spPr bwMode="auto">
          <a:xfrm>
            <a:off x="13063338" y="2362200"/>
            <a:ext cx="9796666" cy="5181600"/>
          </a:xfrm>
          <a:prstGeom prst="rect">
            <a:avLst/>
          </a:prstGeom>
          <a:noFill/>
          <a:ln w="9525">
            <a:noFill/>
            <a:miter lim="800000"/>
            <a:headEnd/>
            <a:tailEnd/>
          </a:ln>
        </p:spPr>
      </p:pic>
      <p:pic>
        <p:nvPicPr>
          <p:cNvPr id="74757" name="Picture 8"/>
          <p:cNvPicPr>
            <a:picLocks noChangeAspect="1"/>
          </p:cNvPicPr>
          <p:nvPr/>
        </p:nvPicPr>
        <p:blipFill>
          <a:blip r:embed="rId3" cstate="print"/>
          <a:srcRect/>
          <a:stretch>
            <a:fillRect/>
          </a:stretch>
        </p:blipFill>
        <p:spPr bwMode="auto">
          <a:xfrm>
            <a:off x="2010838" y="8001000"/>
            <a:ext cx="20024166" cy="5714999"/>
          </a:xfrm>
          <a:prstGeom prst="rect">
            <a:avLst/>
          </a:prstGeom>
          <a:noFill/>
          <a:ln w="9525">
            <a:noFill/>
            <a:miter lim="800000"/>
            <a:headEnd/>
            <a:tailEnd/>
          </a:ln>
        </p:spPr>
      </p:pic>
      <p:sp>
        <p:nvSpPr>
          <p:cNvPr id="7" name="Content Placeholder 2"/>
          <p:cNvSpPr txBox="1">
            <a:spLocks/>
          </p:cNvSpPr>
          <p:nvPr/>
        </p:nvSpPr>
        <p:spPr bwMode="auto">
          <a:xfrm>
            <a:off x="4724400" y="1"/>
            <a:ext cx="15621000" cy="2133600"/>
          </a:xfrm>
          <a:prstGeom prst="roundRect">
            <a:avLst/>
          </a:prstGeom>
          <a:ln w="9525" cap="flat" cmpd="sng" algn="ctr">
            <a:solidFill>
              <a:schemeClr val="accent6">
                <a:shade val="95000"/>
                <a:satMod val="105000"/>
              </a:schemeClr>
            </a:solidFill>
            <a:prstDash val="solid"/>
            <a:miter lim="800000"/>
            <a:headEnd/>
            <a:tailEnd/>
          </a:ln>
        </p:spPr>
        <p:style>
          <a:lnRef idx="1">
            <a:schemeClr val="accent6"/>
          </a:lnRef>
          <a:fillRef idx="2">
            <a:schemeClr val="accent6"/>
          </a:fillRef>
          <a:effectRef idx="1">
            <a:schemeClr val="accent6"/>
          </a:effectRef>
          <a:fontRef idx="minor">
            <a:schemeClr val="dk1"/>
          </a:fontRef>
        </p:style>
        <p:txBody>
          <a:bodyPr vert="horz" wrap="square" lIns="164523" tIns="82263" rIns="164523" bIns="82263" numCol="1" rtlCol="0" anchor="t" anchorCtr="0" compatLnSpc="1">
            <a:prstTxWarp prst="textNoShape">
              <a:avLst/>
            </a:prstTxWarp>
            <a:noAutofit/>
          </a:bodyPr>
          <a:lstStyle/>
          <a:p>
            <a:pPr marL="914400" indent="-914400" algn="ctr" defTabSz="1645246" fontAlgn="auto">
              <a:lnSpc>
                <a:spcPct val="250000"/>
              </a:lnSpc>
              <a:spcBef>
                <a:spcPts val="997"/>
              </a:spcBef>
              <a:spcAft>
                <a:spcPts val="0"/>
              </a:spcAft>
              <a:buFont typeface="+mj-lt"/>
              <a:buAutoNum type="arabicPeriod"/>
              <a:defRPr/>
            </a:pPr>
            <a:r>
              <a:rPr lang="en-IN" sz="5600" b="1" i="1" dirty="0" smtClean="0">
                <a:solidFill>
                  <a:srgbClr val="FF0000"/>
                </a:solidFill>
                <a:latin typeface="Bookman Old Style" pitchFamily="18" charset="0"/>
                <a:cs typeface="Times New Roman" pitchFamily="18" charset="0"/>
              </a:rPr>
              <a:t>Motion Sensors-  </a:t>
            </a:r>
            <a:r>
              <a:rPr lang="en-IN" sz="5600" b="1" i="1" dirty="0" smtClean="0">
                <a:solidFill>
                  <a:schemeClr val="tx1"/>
                </a:solidFill>
                <a:latin typeface="Bookman Old Style" pitchFamily="18" charset="0"/>
                <a:cs typeface="Times New Roman" pitchFamily="18" charset="0"/>
              </a:rPr>
              <a:t>Variable Reluctance </a:t>
            </a:r>
          </a:p>
          <a:p>
            <a:pPr marL="914400" indent="-914400" algn="ctr" defTabSz="1645246" fontAlgn="auto">
              <a:lnSpc>
                <a:spcPct val="250000"/>
              </a:lnSpc>
              <a:spcBef>
                <a:spcPts val="997"/>
              </a:spcBef>
              <a:spcAft>
                <a:spcPts val="0"/>
              </a:spcAft>
              <a:buFont typeface="+mj-lt"/>
              <a:buAutoNum type="arabicPeriod"/>
              <a:defRPr/>
            </a:pPr>
            <a:endParaRPr lang="en-IN" sz="5600" b="1" i="1" dirty="0" smtClean="0">
              <a:solidFill>
                <a:srgbClr val="FF0000"/>
              </a:solidFill>
              <a:latin typeface="Bookman Old Style" pitchFamily="18" charset="0"/>
              <a:cs typeface="Times New Roman" pitchFamily="18" charset="0"/>
            </a:endParaRPr>
          </a:p>
          <a:p>
            <a:pPr marL="914400" indent="-914400" algn="ctr" defTabSz="1645246" fontAlgn="auto">
              <a:lnSpc>
                <a:spcPct val="200000"/>
              </a:lnSpc>
              <a:spcBef>
                <a:spcPts val="997"/>
              </a:spcBef>
              <a:spcAft>
                <a:spcPts val="0"/>
              </a:spcAft>
              <a:buFont typeface="+mj-lt"/>
              <a:buAutoNum type="arabicPeriod"/>
              <a:defRPr/>
            </a:pPr>
            <a:endParaRPr lang="en-IN" sz="5600" b="1" i="1" dirty="0">
              <a:solidFill>
                <a:srgbClr val="FF0000"/>
              </a:solidFill>
              <a:latin typeface="Bookman Old Style"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27720"/>
            <a:ext cx="21488400" cy="13388280"/>
          </a:xfrm>
          <a:prstGeom prst="rect">
            <a:avLst/>
          </a:prstGeom>
        </p:spPr>
        <p:txBody>
          <a:bodyPr wrap="square">
            <a:spAutoFit/>
          </a:bodyPr>
          <a:lstStyle/>
          <a:p>
            <a:pPr algn="just">
              <a:lnSpc>
                <a:spcPct val="150000"/>
              </a:lnSpc>
            </a:pPr>
            <a:r>
              <a:rPr lang="en-US" sz="4800" b="1" i="1" dirty="0" smtClean="0">
                <a:solidFill>
                  <a:srgbClr val="FF0000"/>
                </a:solidFill>
                <a:latin typeface="Bookman Old Style" pitchFamily="18" charset="0"/>
              </a:rPr>
              <a:t>Working-</a:t>
            </a:r>
          </a:p>
          <a:p>
            <a:pPr algn="just">
              <a:lnSpc>
                <a:spcPct val="150000"/>
              </a:lnSpc>
              <a:buFont typeface="Wingdings" pitchFamily="2" charset="2"/>
              <a:buChar char="ü"/>
            </a:pPr>
            <a:r>
              <a:rPr lang="en-US" sz="4800" dirty="0" smtClean="0">
                <a:latin typeface="Bookman Old Style" pitchFamily="18" charset="0"/>
              </a:rPr>
              <a:t>In its simplest form, a VR sensor consists of a </a:t>
            </a:r>
            <a:r>
              <a:rPr lang="en-US" sz="4800" b="1" i="1" dirty="0" smtClean="0">
                <a:latin typeface="Bookman Old Style" pitchFamily="18" charset="0"/>
              </a:rPr>
              <a:t>coil of wire wound around a permanent-magnet armature. </a:t>
            </a:r>
          </a:p>
          <a:p>
            <a:pPr algn="just">
              <a:lnSpc>
                <a:spcPct val="150000"/>
              </a:lnSpc>
              <a:buFont typeface="Wingdings" pitchFamily="2" charset="2"/>
              <a:buChar char="ü"/>
            </a:pPr>
            <a:r>
              <a:rPr lang="en-US" sz="4800" dirty="0" smtClean="0">
                <a:latin typeface="Bookman Old Style" pitchFamily="18" charset="0"/>
              </a:rPr>
              <a:t>The target of the sensor is typically a gear or other toothed ring made from ferrous materials. </a:t>
            </a:r>
          </a:p>
          <a:p>
            <a:pPr algn="just">
              <a:lnSpc>
                <a:spcPct val="150000"/>
              </a:lnSpc>
              <a:buFont typeface="Wingdings" pitchFamily="2" charset="2"/>
              <a:buChar char="ü"/>
            </a:pPr>
            <a:r>
              <a:rPr lang="en-US" sz="4800" dirty="0" smtClean="0">
                <a:latin typeface="Bookman Old Style" pitchFamily="18" charset="0"/>
              </a:rPr>
              <a:t>As the ring rotates in front of the sensor, </a:t>
            </a:r>
            <a:r>
              <a:rPr lang="en-US" sz="4800" b="1" i="1" dirty="0" smtClean="0">
                <a:latin typeface="Bookman Old Style" pitchFamily="18" charset="0"/>
              </a:rPr>
              <a:t>the teeth concentrate the magnetic flux when they align with the magnetic poles</a:t>
            </a:r>
            <a:r>
              <a:rPr lang="en-US" sz="4800" dirty="0" smtClean="0">
                <a:latin typeface="Bookman Old Style" pitchFamily="18" charset="0"/>
              </a:rPr>
              <a:t>, but let the </a:t>
            </a:r>
            <a:r>
              <a:rPr lang="en-US" sz="4800" b="1" i="1" dirty="0" smtClean="0">
                <a:latin typeface="Bookman Old Style" pitchFamily="18" charset="0"/>
              </a:rPr>
              <a:t>flux expand outward when the poles are over a gap between the teeth.</a:t>
            </a:r>
          </a:p>
          <a:p>
            <a:pPr algn="just">
              <a:lnSpc>
                <a:spcPct val="150000"/>
              </a:lnSpc>
              <a:buFont typeface="Wingdings" pitchFamily="2" charset="2"/>
              <a:buChar char="ü"/>
            </a:pPr>
            <a:r>
              <a:rPr lang="en-US" sz="4800" dirty="0" smtClean="0">
                <a:latin typeface="Bookman Old Style" pitchFamily="18" charset="0"/>
              </a:rPr>
              <a:t> The </a:t>
            </a:r>
            <a:r>
              <a:rPr lang="en-US" sz="4800" b="1" i="1" dirty="0" smtClean="0">
                <a:latin typeface="Bookman Old Style" pitchFamily="18" charset="0"/>
              </a:rPr>
              <a:t>change in flux density created by the change of reluctance at the poles induces an electrical voltage in the coil, </a:t>
            </a:r>
            <a:r>
              <a:rPr lang="en-US" sz="4800" dirty="0" smtClean="0">
                <a:latin typeface="Bookman Old Style" pitchFamily="18" charset="0"/>
              </a:rPr>
              <a:t>creating the output from the sensor.</a:t>
            </a:r>
            <a:endParaRPr lang="en-US" sz="4800" dirty="0">
              <a:latin typeface="Bookman Old Style"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5029200" y="457200"/>
          <a:ext cx="1428036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1" name="Picture 1"/>
          <p:cNvPicPr>
            <a:picLocks noChangeAspect="1" noChangeArrowheads="1"/>
          </p:cNvPicPr>
          <p:nvPr/>
        </p:nvPicPr>
        <p:blipFill>
          <a:blip r:embed="rId7" cstate="print"/>
          <a:srcRect/>
          <a:stretch>
            <a:fillRect/>
          </a:stretch>
        </p:blipFill>
        <p:spPr bwMode="auto">
          <a:xfrm>
            <a:off x="535785" y="2762252"/>
            <a:ext cx="21788438" cy="105251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533400"/>
            <a:ext cx="20345400" cy="4832092"/>
          </a:xfrm>
          <a:prstGeom prst="rect">
            <a:avLst/>
          </a:prstGeom>
        </p:spPr>
        <p:txBody>
          <a:bodyPr wrap="square">
            <a:spAutoFit/>
          </a:bodyPr>
          <a:lstStyle/>
          <a:p>
            <a:pPr algn="just"/>
            <a:r>
              <a:rPr lang="en-US" sz="4400" b="1" i="1" dirty="0" smtClean="0">
                <a:solidFill>
                  <a:srgbClr val="FF0000"/>
                </a:solidFill>
                <a:latin typeface="Bookman Old Style" pitchFamily="18" charset="0"/>
              </a:rPr>
              <a:t>Reluctance- </a:t>
            </a:r>
            <a:r>
              <a:rPr lang="en-US" sz="4400" b="1" i="1" dirty="0" smtClean="0">
                <a:latin typeface="Bookman Old Style" pitchFamily="18" charset="0"/>
              </a:rPr>
              <a:t>the ability of a material to pass a magnetic field, and is often likened to resistance in an electrical circuit. </a:t>
            </a:r>
          </a:p>
          <a:p>
            <a:pPr algn="just"/>
            <a:endParaRPr lang="en-US" sz="4400" b="1" i="1" dirty="0" smtClean="0">
              <a:latin typeface="Bookman Old Style" pitchFamily="18" charset="0"/>
            </a:endParaRPr>
          </a:p>
          <a:p>
            <a:pPr algn="just"/>
            <a:r>
              <a:rPr lang="en-US" sz="4400" b="1" i="1" dirty="0" smtClean="0">
                <a:latin typeface="Bookman Old Style" pitchFamily="18" charset="0"/>
              </a:rPr>
              <a:t>Ferrous materials possess a low reluctance as they help concentrate magnetic fields that easily pass through them. </a:t>
            </a:r>
          </a:p>
          <a:p>
            <a:pPr algn="just"/>
            <a:endParaRPr lang="en-US" sz="4400" b="1" i="1" dirty="0" smtClean="0">
              <a:latin typeface="Bookman Old Style" pitchFamily="18" charset="0"/>
            </a:endParaRPr>
          </a:p>
          <a:p>
            <a:pPr algn="just"/>
            <a:r>
              <a:rPr lang="en-US" sz="4400" i="1" dirty="0" smtClean="0">
                <a:latin typeface="Bookman Old Style" pitchFamily="18" charset="0"/>
              </a:rPr>
              <a:t>Mathematically, the equation for reluctance looks much like Ohm’s Law:</a:t>
            </a:r>
            <a:endParaRPr lang="en-US" sz="4400" i="1" dirty="0">
              <a:latin typeface="Bookman Old Style" pitchFamily="18" charset="0"/>
            </a:endParaRPr>
          </a:p>
        </p:txBody>
      </p:sp>
      <p:pic>
        <p:nvPicPr>
          <p:cNvPr id="122882" name="Picture 2"/>
          <p:cNvPicPr>
            <a:picLocks noChangeAspect="1" noChangeArrowheads="1"/>
          </p:cNvPicPr>
          <p:nvPr/>
        </p:nvPicPr>
        <p:blipFill>
          <a:blip r:embed="rId2" cstate="print"/>
          <a:srcRect l="33710" t="50405" r="60076" b="45834"/>
          <a:stretch>
            <a:fillRect/>
          </a:stretch>
        </p:blipFill>
        <p:spPr bwMode="auto">
          <a:xfrm>
            <a:off x="6705600" y="5638800"/>
            <a:ext cx="5181600" cy="1828800"/>
          </a:xfrm>
          <a:prstGeom prst="rect">
            <a:avLst/>
          </a:prstGeom>
          <a:noFill/>
          <a:ln w="9525">
            <a:noFill/>
            <a:miter lim="800000"/>
            <a:headEnd/>
            <a:tailEnd/>
          </a:ln>
        </p:spPr>
      </p:pic>
      <p:sp>
        <p:nvSpPr>
          <p:cNvPr id="4" name="Rectangle 3"/>
          <p:cNvSpPr/>
          <p:nvPr/>
        </p:nvSpPr>
        <p:spPr>
          <a:xfrm>
            <a:off x="762000" y="7467600"/>
            <a:ext cx="20345400" cy="2308324"/>
          </a:xfrm>
          <a:prstGeom prst="rect">
            <a:avLst/>
          </a:prstGeom>
        </p:spPr>
        <p:txBody>
          <a:bodyPr wrap="square">
            <a:spAutoFit/>
          </a:bodyPr>
          <a:lstStyle/>
          <a:p>
            <a:r>
              <a:rPr lang="en-US" sz="4800" dirty="0" smtClean="0">
                <a:latin typeface="Bookman Old Style" pitchFamily="18" charset="0"/>
              </a:rPr>
              <a:t>where </a:t>
            </a:r>
            <a:r>
              <a:rPr lang="en-US" sz="4800" i="1" dirty="0" smtClean="0">
                <a:latin typeface="Bookman Old Style" pitchFamily="18" charset="0"/>
              </a:rPr>
              <a:t>R</a:t>
            </a:r>
            <a:r>
              <a:rPr lang="en-US" sz="4800" dirty="0" smtClean="0">
                <a:latin typeface="Bookman Old Style" pitchFamily="18" charset="0"/>
              </a:rPr>
              <a:t> = value of reluctance,</a:t>
            </a:r>
          </a:p>
          <a:p>
            <a:r>
              <a:rPr lang="en-US" sz="4800" dirty="0" smtClean="0">
                <a:latin typeface="Bookman Old Style" pitchFamily="18" charset="0"/>
              </a:rPr>
              <a:t> 		 </a:t>
            </a:r>
            <a:r>
              <a:rPr lang="en-US" sz="4800" i="1" dirty="0" err="1" smtClean="0">
                <a:latin typeface="Bookman Old Style" pitchFamily="18" charset="0"/>
              </a:rPr>
              <a:t>mmf</a:t>
            </a:r>
            <a:r>
              <a:rPr lang="en-US" sz="4800" dirty="0" smtClean="0">
                <a:latin typeface="Bookman Old Style" pitchFamily="18" charset="0"/>
              </a:rPr>
              <a:t> = </a:t>
            </a:r>
            <a:r>
              <a:rPr lang="en-US" sz="4800" dirty="0" err="1" smtClean="0">
                <a:latin typeface="Bookman Old Style" pitchFamily="18" charset="0"/>
              </a:rPr>
              <a:t>magnetomotive</a:t>
            </a:r>
            <a:r>
              <a:rPr lang="en-US" sz="4800" dirty="0" smtClean="0">
                <a:latin typeface="Bookman Old Style" pitchFamily="18" charset="0"/>
              </a:rPr>
              <a:t> force in ampere-turns, and 	</a:t>
            </a:r>
          </a:p>
          <a:p>
            <a:r>
              <a:rPr lang="en-US" sz="4800" i="1" dirty="0" smtClean="0">
                <a:latin typeface="Bookman Old Style" pitchFamily="18" charset="0"/>
              </a:rPr>
              <a:t>		 Φ</a:t>
            </a:r>
            <a:r>
              <a:rPr lang="en-US" sz="4800" dirty="0" smtClean="0">
                <a:latin typeface="Bookman Old Style" pitchFamily="18" charset="0"/>
              </a:rPr>
              <a:t> = intensity of the magnetic field in </a:t>
            </a:r>
            <a:r>
              <a:rPr lang="en-US" sz="4800" dirty="0" err="1" smtClean="0">
                <a:latin typeface="Bookman Old Style" pitchFamily="18" charset="0"/>
              </a:rPr>
              <a:t>Webers</a:t>
            </a:r>
            <a:r>
              <a:rPr lang="en-US" sz="4800" dirty="0" smtClean="0">
                <a:latin typeface="Bookman Old Style" pitchFamily="18" charset="0"/>
              </a:rPr>
              <a:t>.</a:t>
            </a:r>
            <a:endParaRPr lang="en-US" sz="4800" dirty="0">
              <a:latin typeface="Bookman Old Style" pitchFamily="18" charset="0"/>
            </a:endParaRPr>
          </a:p>
        </p:txBody>
      </p:sp>
      <p:sp>
        <p:nvSpPr>
          <p:cNvPr id="6" name="Rectangle 5"/>
          <p:cNvSpPr/>
          <p:nvPr/>
        </p:nvSpPr>
        <p:spPr>
          <a:xfrm>
            <a:off x="762000" y="10363200"/>
            <a:ext cx="20955000" cy="3046988"/>
          </a:xfrm>
          <a:prstGeom prst="rect">
            <a:avLst/>
          </a:prstGeom>
        </p:spPr>
        <p:txBody>
          <a:bodyPr wrap="square">
            <a:spAutoFit/>
          </a:bodyPr>
          <a:lstStyle/>
          <a:p>
            <a:pPr algn="just">
              <a:buFont typeface="Wingdings" pitchFamily="2" charset="2"/>
              <a:buChar char="ü"/>
            </a:pPr>
            <a:r>
              <a:rPr lang="en-US" sz="4800" b="1" dirty="0" smtClean="0">
                <a:latin typeface="Bookman Old Style" pitchFamily="18" charset="0"/>
              </a:rPr>
              <a:t>The frequency of the output is controlled by the speed of rotation and the number of teeth in the target. </a:t>
            </a:r>
          </a:p>
          <a:p>
            <a:pPr algn="just"/>
            <a:r>
              <a:rPr lang="en-US" sz="4800" b="1" i="1" dirty="0" smtClean="0">
                <a:latin typeface="Bookman Old Style" pitchFamily="18" charset="0"/>
              </a:rPr>
              <a:t>For example, </a:t>
            </a:r>
            <a:r>
              <a:rPr lang="en-US" sz="4800" dirty="0" smtClean="0">
                <a:latin typeface="Bookman Old Style" pitchFamily="18" charset="0"/>
              </a:rPr>
              <a:t>a 100-tooth gear turning at 1,800 rpm generates an output frequency of 3,000 Hz. </a:t>
            </a:r>
            <a:endParaRPr lang="en-US" sz="4800" dirty="0">
              <a:latin typeface="Bookman Old Style"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cstate="print"/>
          <a:srcRect l="4516" r="4516" b="18333"/>
          <a:stretch>
            <a:fillRect/>
          </a:stretch>
        </p:blipFill>
        <p:spPr bwMode="auto">
          <a:xfrm>
            <a:off x="4800600" y="0"/>
            <a:ext cx="10744200" cy="7467600"/>
          </a:xfrm>
          <a:prstGeom prst="rect">
            <a:avLst/>
          </a:prstGeom>
          <a:noFill/>
          <a:ln w="9525">
            <a:noFill/>
            <a:miter lim="800000"/>
            <a:headEnd/>
            <a:tailEnd/>
          </a:ln>
        </p:spPr>
      </p:pic>
      <p:pic>
        <p:nvPicPr>
          <p:cNvPr id="128003" name="Picture 3"/>
          <p:cNvPicPr>
            <a:picLocks noChangeAspect="1" noChangeArrowheads="1"/>
          </p:cNvPicPr>
          <p:nvPr/>
        </p:nvPicPr>
        <p:blipFill>
          <a:blip r:embed="rId3" cstate="print"/>
          <a:srcRect/>
          <a:stretch>
            <a:fillRect/>
          </a:stretch>
        </p:blipFill>
        <p:spPr bwMode="auto">
          <a:xfrm>
            <a:off x="4876800" y="7467600"/>
            <a:ext cx="100584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533401"/>
            <a:ext cx="20878800" cy="3477875"/>
          </a:xfrm>
          <a:prstGeom prst="rect">
            <a:avLst/>
          </a:prstGeom>
        </p:spPr>
        <p:txBody>
          <a:bodyPr wrap="square">
            <a:spAutoFit/>
          </a:bodyPr>
          <a:lstStyle/>
          <a:p>
            <a:pPr algn="just"/>
            <a:r>
              <a:rPr lang="en-US" sz="4400" dirty="0" smtClean="0">
                <a:latin typeface="Bookman Old Style" pitchFamily="18" charset="0"/>
              </a:rPr>
              <a:t>A common method of converting this signal into a useful signal for interfacing with other digital circuit is by using a </a:t>
            </a:r>
            <a:r>
              <a:rPr lang="en-US" sz="4400" b="1" i="1" dirty="0" smtClean="0">
                <a:latin typeface="Bookman Old Style" pitchFamily="18" charset="0"/>
              </a:rPr>
              <a:t>Schmitt trigger circuit</a:t>
            </a:r>
            <a:r>
              <a:rPr lang="en-US" sz="4400" dirty="0" smtClean="0">
                <a:latin typeface="Bookman Old Style" pitchFamily="18" charset="0"/>
              </a:rPr>
              <a:t>.</a:t>
            </a:r>
          </a:p>
          <a:p>
            <a:pPr algn="just"/>
            <a:endParaRPr lang="en-US" sz="4400" dirty="0" smtClean="0">
              <a:latin typeface="Bookman Old Style" pitchFamily="18" charset="0"/>
            </a:endParaRPr>
          </a:p>
          <a:p>
            <a:pPr algn="just"/>
            <a:r>
              <a:rPr lang="en-US" sz="4400" dirty="0" smtClean="0">
                <a:latin typeface="Bookman Old Style" pitchFamily="18" charset="0"/>
              </a:rPr>
              <a:t>• Another method is by using a </a:t>
            </a:r>
            <a:r>
              <a:rPr lang="en-US" sz="4400" b="1" i="1" dirty="0" smtClean="0">
                <a:latin typeface="Bookman Old Style" pitchFamily="18" charset="0"/>
              </a:rPr>
              <a:t>quenched oscillator circuit </a:t>
            </a:r>
            <a:r>
              <a:rPr lang="en-US" sz="4400" dirty="0" smtClean="0">
                <a:latin typeface="Bookman Old Style" pitchFamily="18" charset="0"/>
              </a:rPr>
              <a:t>as shown in the figure. This circuit has good resistance to interference</a:t>
            </a:r>
          </a:p>
        </p:txBody>
      </p:sp>
      <p:pic>
        <p:nvPicPr>
          <p:cNvPr id="129027" name="Picture 3"/>
          <p:cNvPicPr>
            <a:picLocks noChangeAspect="1" noChangeArrowheads="1"/>
          </p:cNvPicPr>
          <p:nvPr/>
        </p:nvPicPr>
        <p:blipFill>
          <a:blip r:embed="rId2" cstate="print"/>
          <a:srcRect l="34187" t="32292" r="32430" b="15625"/>
          <a:stretch>
            <a:fillRect/>
          </a:stretch>
        </p:blipFill>
        <p:spPr bwMode="auto">
          <a:xfrm>
            <a:off x="3657600" y="6964947"/>
            <a:ext cx="17449800" cy="6751053"/>
          </a:xfrm>
          <a:prstGeom prst="rect">
            <a:avLst/>
          </a:prstGeom>
          <a:noFill/>
          <a:ln w="9525">
            <a:noFill/>
            <a:miter lim="800000"/>
            <a:headEnd/>
            <a:tailEnd/>
          </a:ln>
        </p:spPr>
      </p:pic>
      <p:pic>
        <p:nvPicPr>
          <p:cNvPr id="129028" name="Picture 4"/>
          <p:cNvPicPr>
            <a:picLocks noChangeAspect="1" noChangeArrowheads="1"/>
          </p:cNvPicPr>
          <p:nvPr/>
        </p:nvPicPr>
        <p:blipFill>
          <a:blip r:embed="rId3" cstate="print"/>
          <a:srcRect l="30341" t="22699" r="31268" b="55286"/>
          <a:stretch>
            <a:fillRect/>
          </a:stretch>
        </p:blipFill>
        <p:spPr bwMode="auto">
          <a:xfrm>
            <a:off x="3810000" y="4038600"/>
            <a:ext cx="1691640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Content Placeholder 2"/>
          <p:cNvSpPr txBox="1">
            <a:spLocks/>
          </p:cNvSpPr>
          <p:nvPr/>
        </p:nvSpPr>
        <p:spPr bwMode="auto">
          <a:xfrm>
            <a:off x="0" y="990600"/>
            <a:ext cx="22402800" cy="9052719"/>
          </a:xfrm>
          <a:prstGeom prst="rect">
            <a:avLst/>
          </a:prstGeom>
          <a:noFill/>
          <a:ln w="9525">
            <a:noFill/>
            <a:miter lim="800000"/>
            <a:headEnd/>
            <a:tailEnd/>
          </a:ln>
        </p:spPr>
        <p:txBody>
          <a:bodyPr lIns="157082" tIns="78542" rIns="157082" bIns="78542"/>
          <a:lstStyle/>
          <a:p>
            <a:pPr marL="587034" indent="-587034" algn="just">
              <a:lnSpc>
                <a:spcPct val="150000"/>
              </a:lnSpc>
              <a:spcBef>
                <a:spcPct val="20000"/>
              </a:spcBef>
              <a:buClr>
                <a:srgbClr val="C00000"/>
              </a:buClr>
              <a:buFont typeface="Wingdings" pitchFamily="2" charset="2"/>
              <a:buChar char="ü"/>
            </a:pPr>
            <a:r>
              <a:rPr lang="en-US" sz="4800" b="1" i="1" dirty="0">
                <a:latin typeface="Bookman Old Style" pitchFamily="18" charset="0"/>
                <a:cs typeface="Times New Roman" pitchFamily="18" charset="0"/>
              </a:rPr>
              <a:t>Used to measure speed and/or position of a moving metallic object</a:t>
            </a:r>
          </a:p>
          <a:p>
            <a:pPr marL="587034" indent="-587034" algn="just">
              <a:lnSpc>
                <a:spcPct val="150000"/>
              </a:lnSpc>
              <a:spcBef>
                <a:spcPct val="20000"/>
              </a:spcBef>
              <a:buClr>
                <a:srgbClr val="C00000"/>
              </a:buClr>
              <a:buFont typeface="Wingdings" pitchFamily="2" charset="2"/>
              <a:buChar char="ü"/>
            </a:pPr>
            <a:r>
              <a:rPr lang="en-US" sz="4800" dirty="0" smtClean="0">
                <a:latin typeface="Bookman Old Style" pitchFamily="18" charset="0"/>
              </a:rPr>
              <a:t>A VR sensor used as a simple proximity sensor </a:t>
            </a:r>
            <a:r>
              <a:rPr lang="en-US" sz="4800" b="1" i="1" dirty="0" smtClean="0">
                <a:latin typeface="Bookman Old Style" pitchFamily="18" charset="0"/>
              </a:rPr>
              <a:t>can determine the position of a mechanical link in a piece of industrial equipment</a:t>
            </a:r>
            <a:r>
              <a:rPr lang="en-US" sz="4800" dirty="0" smtClean="0">
                <a:latin typeface="Bookman Old Style" pitchFamily="18" charset="0"/>
              </a:rPr>
              <a:t>.</a:t>
            </a:r>
          </a:p>
          <a:p>
            <a:pPr marL="587034" indent="-587034" algn="just">
              <a:lnSpc>
                <a:spcPct val="150000"/>
              </a:lnSpc>
              <a:spcBef>
                <a:spcPct val="20000"/>
              </a:spcBef>
              <a:buClr>
                <a:srgbClr val="C00000"/>
              </a:buClr>
              <a:buFont typeface="Wingdings" pitchFamily="2" charset="2"/>
              <a:buChar char="ü"/>
            </a:pPr>
            <a:r>
              <a:rPr lang="en-US" sz="4800" b="1" i="1" dirty="0" smtClean="0">
                <a:latin typeface="Bookman Old Style" pitchFamily="18" charset="0"/>
              </a:rPr>
              <a:t>A Crankshaft position sensor</a:t>
            </a:r>
            <a:r>
              <a:rPr lang="en-US" sz="4800" dirty="0" smtClean="0">
                <a:latin typeface="Bookman Old Style" pitchFamily="18" charset="0"/>
              </a:rPr>
              <a:t> (in an automobile engine) is used to provide the </a:t>
            </a:r>
            <a:r>
              <a:rPr lang="en-US" sz="4800" b="1" i="1" dirty="0" smtClean="0">
                <a:latin typeface="Bookman Old Style" pitchFamily="18" charset="0"/>
              </a:rPr>
              <a:t>angular position of the crankshaft </a:t>
            </a:r>
            <a:r>
              <a:rPr lang="en-US" sz="4800" dirty="0" smtClean="0">
                <a:latin typeface="Bookman Old Style" pitchFamily="18" charset="0"/>
              </a:rPr>
              <a:t>to the Engine control unit. </a:t>
            </a:r>
            <a:r>
              <a:rPr lang="en-US" sz="4800" b="1" i="1" dirty="0" smtClean="0">
                <a:latin typeface="Bookman Old Style" pitchFamily="18" charset="0"/>
              </a:rPr>
              <a:t>The Engine control unit can then calculate engine speed </a:t>
            </a:r>
            <a:r>
              <a:rPr lang="en-US" sz="4800" dirty="0" smtClean="0">
                <a:latin typeface="Bookman Old Style" pitchFamily="18" charset="0"/>
              </a:rPr>
              <a:t>(angular velocity).</a:t>
            </a:r>
          </a:p>
          <a:p>
            <a:pPr marL="587034" indent="-587034" algn="just">
              <a:lnSpc>
                <a:spcPct val="150000"/>
              </a:lnSpc>
              <a:spcBef>
                <a:spcPct val="20000"/>
              </a:spcBef>
              <a:buClr>
                <a:srgbClr val="C00000"/>
              </a:buClr>
              <a:buFont typeface="Wingdings" pitchFamily="2" charset="2"/>
              <a:buChar char="ü"/>
            </a:pPr>
            <a:r>
              <a:rPr lang="en-US" sz="4800" dirty="0" smtClean="0">
                <a:latin typeface="Bookman Old Style" pitchFamily="18" charset="0"/>
              </a:rPr>
              <a:t>The </a:t>
            </a:r>
            <a:r>
              <a:rPr lang="en-US" sz="4800" b="1" i="1" dirty="0" smtClean="0">
                <a:latin typeface="Bookman Old Style" pitchFamily="18" charset="0"/>
              </a:rPr>
              <a:t>Engine control unit or Transmission control unit</a:t>
            </a:r>
            <a:r>
              <a:rPr lang="en-US" sz="4800" dirty="0" smtClean="0">
                <a:latin typeface="Bookman Old Style" pitchFamily="18" charset="0"/>
              </a:rPr>
              <a:t> (depending on the particular automobile) uses these sensors </a:t>
            </a:r>
            <a:r>
              <a:rPr lang="en-US" sz="4800" b="1" i="1" dirty="0" smtClean="0">
                <a:latin typeface="Bookman Old Style" pitchFamily="18" charset="0"/>
              </a:rPr>
              <a:t>to determine when to shift from one gear to the next.</a:t>
            </a:r>
          </a:p>
          <a:p>
            <a:pPr marL="587034" indent="-587034" algn="just">
              <a:lnSpc>
                <a:spcPct val="150000"/>
              </a:lnSpc>
              <a:spcBef>
                <a:spcPct val="20000"/>
              </a:spcBef>
              <a:buClr>
                <a:srgbClr val="C00000"/>
              </a:buClr>
            </a:pPr>
            <a:endParaRPr lang="en-US" sz="4800" dirty="0">
              <a:latin typeface="Bookman Old Style" pitchFamily="18" charset="0"/>
              <a:cs typeface="Times New Roman" pitchFamily="18" charset="0"/>
            </a:endParaRPr>
          </a:p>
        </p:txBody>
      </p:sp>
      <p:sp>
        <p:nvSpPr>
          <p:cNvPr id="5" name="Rectangle 4"/>
          <p:cNvSpPr/>
          <p:nvPr/>
        </p:nvSpPr>
        <p:spPr>
          <a:xfrm>
            <a:off x="-2819400" y="-838200"/>
            <a:ext cx="11887200" cy="3960058"/>
          </a:xfrm>
          <a:prstGeom prst="rect">
            <a:avLst/>
          </a:prstGeom>
        </p:spPr>
        <p:txBody>
          <a:bodyPr wrap="square">
            <a:spAutoFit/>
          </a:bodyPr>
          <a:lstStyle/>
          <a:p>
            <a:pPr marL="314164" indent="-314164" algn="ctr" defTabSz="1645246" fontAlgn="auto">
              <a:lnSpc>
                <a:spcPct val="250000"/>
              </a:lnSpc>
              <a:spcBef>
                <a:spcPts val="997"/>
              </a:spcBef>
              <a:spcAft>
                <a:spcPts val="0"/>
              </a:spcAft>
              <a:defRPr/>
            </a:pPr>
            <a:r>
              <a:rPr lang="en-IN" sz="5400" b="1" i="1" dirty="0" smtClean="0">
                <a:solidFill>
                  <a:srgbClr val="FF0000"/>
                </a:solidFill>
                <a:latin typeface="Bookman Old Style" pitchFamily="18" charset="0"/>
                <a:cs typeface="Times New Roman" pitchFamily="18" charset="0"/>
              </a:rPr>
              <a:t>Applications</a:t>
            </a:r>
          </a:p>
          <a:p>
            <a:pPr algn="ctr" defTabSz="1645246" fontAlgn="auto">
              <a:lnSpc>
                <a:spcPct val="200000"/>
              </a:lnSpc>
              <a:spcBef>
                <a:spcPts val="997"/>
              </a:spcBef>
              <a:spcAft>
                <a:spcPts val="0"/>
              </a:spcAft>
              <a:defRPr/>
            </a:pPr>
            <a:endParaRPr lang="en-IN" sz="5400" b="1" i="1" dirty="0">
              <a:solidFill>
                <a:srgbClr val="FF0000"/>
              </a:solidFill>
              <a:latin typeface="Bookman Old Style"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971800" y="685800"/>
            <a:ext cx="17568334" cy="1601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solidFill>
                  <a:srgbClr val="FF0000"/>
                </a:solidFill>
                <a:latin typeface="Bookman Old Style" pitchFamily="18" charset="0"/>
                <a:cs typeface="Times New Roman" pitchFamily="18" charset="0"/>
              </a:rPr>
              <a:t>Temperature measurement</a:t>
            </a:r>
          </a:p>
        </p:txBody>
      </p:sp>
      <p:sp>
        <p:nvSpPr>
          <p:cNvPr id="12294" name="Rectangle 3"/>
          <p:cNvSpPr>
            <a:spLocks noGrp="1" noChangeArrowheads="1"/>
          </p:cNvSpPr>
          <p:nvPr>
            <p:ph idx="1"/>
          </p:nvPr>
        </p:nvSpPr>
        <p:spPr>
          <a:xfrm>
            <a:off x="1587500" y="2667001"/>
            <a:ext cx="20002500" cy="9810750"/>
          </a:xfrm>
          <a:prstGeom prst="roundRect">
            <a:avLst/>
          </a:prstGeom>
        </p:spPr>
        <p:style>
          <a:lnRef idx="1">
            <a:schemeClr val="dk1"/>
          </a:lnRef>
          <a:fillRef idx="2">
            <a:schemeClr val="dk1"/>
          </a:fillRef>
          <a:effectRef idx="1">
            <a:schemeClr val="dk1"/>
          </a:effectRef>
          <a:fontRef idx="minor">
            <a:schemeClr val="dk1"/>
          </a:fontRef>
        </p:style>
        <p:txBody>
          <a:bodyPr rtlCol="0">
            <a:noAutofit/>
          </a:bodyPr>
          <a:lstStyle/>
          <a:p>
            <a:pPr marL="866661" indent="-866661" defTabSz="1645246" eaLnBrk="1" fontAlgn="auto" hangingPunct="1">
              <a:lnSpc>
                <a:spcPct val="250000"/>
              </a:lnSpc>
              <a:spcBef>
                <a:spcPts val="997"/>
              </a:spcBef>
              <a:spcAft>
                <a:spcPts val="0"/>
              </a:spcAft>
              <a:buFont typeface="+mj-lt"/>
              <a:buAutoNum type="arabicPeriod"/>
              <a:defRPr/>
            </a:pPr>
            <a:r>
              <a:rPr lang="en-US" sz="5400" b="1" i="1" dirty="0" smtClean="0">
                <a:latin typeface="Bookman Old Style" pitchFamily="18" charset="0"/>
                <a:cs typeface="Times New Roman" pitchFamily="18" charset="0"/>
              </a:rPr>
              <a:t>EMF based</a:t>
            </a:r>
          </a:p>
          <a:p>
            <a:pPr marL="866661" indent="-866661" defTabSz="1645246" eaLnBrk="1" fontAlgn="auto" hangingPunct="1">
              <a:lnSpc>
                <a:spcPct val="250000"/>
              </a:lnSpc>
              <a:spcBef>
                <a:spcPts val="997"/>
              </a:spcBef>
              <a:spcAft>
                <a:spcPts val="0"/>
              </a:spcAft>
              <a:buNone/>
              <a:defRPr/>
            </a:pPr>
            <a:r>
              <a:rPr lang="en-US" sz="5400" i="1" dirty="0" err="1" smtClean="0">
                <a:latin typeface="Bookman Old Style" pitchFamily="18" charset="0"/>
                <a:cs typeface="Times New Roman" pitchFamily="18" charset="0"/>
              </a:rPr>
              <a:t>eg</a:t>
            </a:r>
            <a:r>
              <a:rPr lang="en-US" sz="5400" i="1" dirty="0" smtClean="0">
                <a:latin typeface="Bookman Old Style" pitchFamily="18" charset="0"/>
                <a:cs typeface="Times New Roman" pitchFamily="18" charset="0"/>
              </a:rPr>
              <a:t>- Thermocouple</a:t>
            </a:r>
          </a:p>
          <a:p>
            <a:pPr marL="866661" indent="-866661" defTabSz="1645246" eaLnBrk="1" fontAlgn="auto" hangingPunct="1">
              <a:lnSpc>
                <a:spcPct val="250000"/>
              </a:lnSpc>
              <a:spcBef>
                <a:spcPts val="997"/>
              </a:spcBef>
              <a:spcAft>
                <a:spcPts val="0"/>
              </a:spcAft>
              <a:buNone/>
              <a:defRPr/>
            </a:pPr>
            <a:r>
              <a:rPr lang="en-US" sz="5400" b="1" i="1" dirty="0" smtClean="0">
                <a:latin typeface="Bookman Old Style" pitchFamily="18" charset="0"/>
                <a:cs typeface="Times New Roman" pitchFamily="18" charset="0"/>
              </a:rPr>
              <a:t>2.Resistance based </a:t>
            </a:r>
          </a:p>
          <a:p>
            <a:pPr marL="866661" indent="-866661" defTabSz="1645246" eaLnBrk="1" fontAlgn="auto" hangingPunct="1">
              <a:lnSpc>
                <a:spcPct val="250000"/>
              </a:lnSpc>
              <a:spcBef>
                <a:spcPts val="997"/>
              </a:spcBef>
              <a:spcAft>
                <a:spcPts val="0"/>
              </a:spcAft>
              <a:buNone/>
              <a:defRPr/>
            </a:pPr>
            <a:r>
              <a:rPr lang="en-US" sz="5400" i="1" dirty="0" err="1" smtClean="0">
                <a:latin typeface="Bookman Old Style" pitchFamily="18" charset="0"/>
                <a:cs typeface="Times New Roman" pitchFamily="18" charset="0"/>
              </a:rPr>
              <a:t>eg</a:t>
            </a:r>
            <a:r>
              <a:rPr lang="en-US" sz="5400" i="1" dirty="0" smtClean="0">
                <a:latin typeface="Bookman Old Style" pitchFamily="18" charset="0"/>
                <a:cs typeface="Times New Roman" pitchFamily="18" charset="0"/>
              </a:rPr>
              <a:t>- Resistance Temperature Detectors (RTD)</a:t>
            </a:r>
          </a:p>
          <a:p>
            <a:pPr marL="866661" indent="-866661" defTabSz="1645246" eaLnBrk="1" fontAlgn="auto" hangingPunct="1">
              <a:lnSpc>
                <a:spcPct val="250000"/>
              </a:lnSpc>
              <a:spcBef>
                <a:spcPts val="997"/>
              </a:spcBef>
              <a:spcAft>
                <a:spcPts val="0"/>
              </a:spcAft>
              <a:buFont typeface="+mj-lt"/>
              <a:buAutoNum type="arabicPeriod"/>
              <a:defRPr/>
            </a:pPr>
            <a:endParaRPr lang="en-US" sz="5400" i="1" dirty="0" smtClean="0">
              <a:latin typeface="Bookman Old Style"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5867400" y="0"/>
            <a:ext cx="9042404" cy="15240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6600" b="1" i="1" dirty="0" smtClean="0">
                <a:solidFill>
                  <a:srgbClr val="FF0000"/>
                </a:solidFill>
                <a:latin typeface="Bookman Old Style" pitchFamily="18" charset="0"/>
              </a:rPr>
              <a:t>Thermocouples</a:t>
            </a:r>
          </a:p>
        </p:txBody>
      </p:sp>
      <p:sp>
        <p:nvSpPr>
          <p:cNvPr id="77827" name="Rectangle 3"/>
          <p:cNvSpPr>
            <a:spLocks noGrp="1" noChangeArrowheads="1"/>
          </p:cNvSpPr>
          <p:nvPr>
            <p:ph type="body" sz="half" idx="4294967295"/>
          </p:nvPr>
        </p:nvSpPr>
        <p:spPr>
          <a:xfrm>
            <a:off x="-533400" y="762000"/>
            <a:ext cx="17373600" cy="3960813"/>
          </a:xfrm>
        </p:spPr>
        <p:txBody>
          <a:bodyPr/>
          <a:lstStyle/>
          <a:p>
            <a:pPr lvl="1" algn="just"/>
            <a:endParaRPr lang="en-US" sz="4000" dirty="0" smtClean="0">
              <a:latin typeface="Bookman Old Style" pitchFamily="18" charset="0"/>
            </a:endParaRPr>
          </a:p>
          <a:p>
            <a:pPr lvl="1" algn="just"/>
            <a:r>
              <a:rPr lang="en-US" sz="4000" dirty="0" smtClean="0">
                <a:latin typeface="Bookman Old Style" pitchFamily="18" charset="0"/>
              </a:rPr>
              <a:t>Based on the </a:t>
            </a:r>
            <a:r>
              <a:rPr lang="en-US" sz="4000" b="1" u="sng" dirty="0" err="1" smtClean="0">
                <a:latin typeface="Bookman Old Style" pitchFamily="18" charset="0"/>
              </a:rPr>
              <a:t>Seebeck</a:t>
            </a:r>
            <a:r>
              <a:rPr lang="en-US" sz="4000" b="1" u="sng" dirty="0" smtClean="0">
                <a:latin typeface="Bookman Old Style" pitchFamily="18" charset="0"/>
              </a:rPr>
              <a:t> effect</a:t>
            </a:r>
            <a:r>
              <a:rPr lang="en-US" sz="4000" dirty="0" smtClean="0">
                <a:latin typeface="Bookman Old Style" pitchFamily="18" charset="0"/>
              </a:rPr>
              <a:t> – a phenomenon whereby a voltage that is almost proportional to temperature can be produced from a circuit consisting of two dissimilar metal wires</a:t>
            </a:r>
          </a:p>
          <a:p>
            <a:pPr lvl="1" algn="just"/>
            <a:r>
              <a:rPr lang="en-US" sz="4000" dirty="0" smtClean="0">
                <a:latin typeface="Bookman Old Style" pitchFamily="18" charset="0"/>
                <a:sym typeface="Symbol" pitchFamily="18" charset="2"/>
              </a:rPr>
              <a:t>The junctions at each end of the dissimilar metal wires produce a voltage</a:t>
            </a:r>
          </a:p>
          <a:p>
            <a:pPr lvl="1" algn="just"/>
            <a:r>
              <a:rPr lang="en-US" sz="4000" dirty="0" smtClean="0">
                <a:latin typeface="Bookman Old Style" pitchFamily="18" charset="0"/>
                <a:sym typeface="Symbol" pitchFamily="18" charset="2"/>
              </a:rPr>
              <a:t>One junction is called the hot junction (the junction on the probe) and the other junction is the cold junction (kept at some known reference temperature</a:t>
            </a:r>
          </a:p>
          <a:p>
            <a:pPr lvl="1" algn="just"/>
            <a:r>
              <a:rPr lang="en-US" sz="4000" b="1" i="1" dirty="0" smtClean="0">
                <a:latin typeface="Bookman Old Style" pitchFamily="18" charset="0"/>
                <a:sym typeface="Symbol" pitchFamily="18" charset="2"/>
              </a:rPr>
              <a:t>The actual difference between the junction voltages is known as </a:t>
            </a:r>
            <a:r>
              <a:rPr lang="en-US" sz="4000" b="1" i="1" dirty="0" err="1" smtClean="0">
                <a:latin typeface="Bookman Old Style" pitchFamily="18" charset="0"/>
                <a:sym typeface="Symbol" pitchFamily="18" charset="2"/>
              </a:rPr>
              <a:t>Vnet</a:t>
            </a:r>
            <a:r>
              <a:rPr lang="en-US" sz="4000" b="1" i="1" dirty="0" smtClean="0">
                <a:latin typeface="Bookman Old Style" pitchFamily="18" charset="0"/>
                <a:sym typeface="Symbol" pitchFamily="18" charset="2"/>
              </a:rPr>
              <a:t>, which is essentially the output voltage of this system</a:t>
            </a:r>
            <a:r>
              <a:rPr lang="en-US" sz="4000" dirty="0" smtClean="0">
                <a:latin typeface="Bookman Old Style" pitchFamily="18" charset="0"/>
                <a:sym typeface="Symbol" pitchFamily="18" charset="2"/>
              </a:rPr>
              <a:t>.</a:t>
            </a:r>
          </a:p>
          <a:p>
            <a:pPr lvl="1" algn="just">
              <a:buFontTx/>
              <a:buNone/>
            </a:pPr>
            <a:endParaRPr lang="en-US" sz="4000" dirty="0" smtClean="0">
              <a:latin typeface="Bookman Old Style" pitchFamily="18" charset="0"/>
              <a:sym typeface="Symbol" pitchFamily="18" charset="2"/>
            </a:endParaRPr>
          </a:p>
          <a:p>
            <a:pPr lvl="1" algn="just"/>
            <a:endParaRPr lang="en-US" sz="4000" b="1" u="sng" dirty="0" smtClean="0">
              <a:latin typeface="Bookman Old Style" pitchFamily="18" charset="0"/>
            </a:endParaRPr>
          </a:p>
        </p:txBody>
      </p:sp>
      <p:pic>
        <p:nvPicPr>
          <p:cNvPr id="77828" name="Picture 3" descr="E:\Teaching &amp; Research\BTECH_Mechatronics\Lecture\Images used in lecture slides\Seebeckeffect.png"/>
          <p:cNvPicPr>
            <a:picLocks noChangeAspect="1" noChangeArrowheads="1"/>
          </p:cNvPicPr>
          <p:nvPr/>
        </p:nvPicPr>
        <p:blipFill>
          <a:blip r:embed="rId4" cstate="print"/>
          <a:srcRect/>
          <a:stretch>
            <a:fillRect/>
          </a:stretch>
        </p:blipFill>
        <p:spPr bwMode="auto">
          <a:xfrm>
            <a:off x="16840200" y="2743200"/>
            <a:ext cx="6477000" cy="8247489"/>
          </a:xfrm>
          <a:prstGeom prst="rect">
            <a:avLst/>
          </a:prstGeom>
          <a:noFill/>
          <a:ln w="9525">
            <a:noFill/>
            <a:miter lim="800000"/>
            <a:headEnd/>
            <a:tailEnd/>
          </a:ln>
        </p:spPr>
      </p:pic>
      <p:graphicFrame>
        <p:nvGraphicFramePr>
          <p:cNvPr id="19461" name="Object 2"/>
          <p:cNvGraphicFramePr>
            <a:graphicFrameLocks noChangeAspect="1"/>
          </p:cNvGraphicFramePr>
          <p:nvPr/>
        </p:nvGraphicFramePr>
        <p:xfrm>
          <a:off x="5105400" y="9296400"/>
          <a:ext cx="6270321" cy="1467094"/>
        </p:xfrm>
        <a:graphic>
          <a:graphicData uri="http://schemas.openxmlformats.org/presentationml/2006/ole">
            <p:oleObj spid="_x0000_s17409" name="Equation" r:id="rId5" imgW="977760" imgH="228600" progId="">
              <p:embed/>
            </p:oleObj>
          </a:graphicData>
        </a:graphic>
      </p:graphicFrame>
      <p:sp>
        <p:nvSpPr>
          <p:cNvPr id="6" name="Rectangle 5"/>
          <p:cNvSpPr/>
          <p:nvPr/>
        </p:nvSpPr>
        <p:spPr>
          <a:xfrm>
            <a:off x="762000" y="11201400"/>
            <a:ext cx="20116800" cy="1323439"/>
          </a:xfrm>
          <a:prstGeom prst="rect">
            <a:avLst/>
          </a:prstGeom>
        </p:spPr>
        <p:txBody>
          <a:bodyPr wrap="square">
            <a:spAutoFit/>
          </a:bodyPr>
          <a:lstStyle/>
          <a:p>
            <a:pPr lvl="1" algn="just"/>
            <a:r>
              <a:rPr lang="en-US" sz="4000" b="1" i="1" dirty="0" smtClean="0">
                <a:latin typeface="Bookman Old Style" pitchFamily="18" charset="0"/>
              </a:rPr>
              <a:t>A thermocouple made from iron and constantan (an alloy) generates a voltage of approximately 35</a:t>
            </a:r>
            <a:r>
              <a:rPr lang="en-US" sz="4000" b="1" i="1" dirty="0" smtClean="0">
                <a:latin typeface="Bookman Old Style" pitchFamily="18" charset="0"/>
                <a:sym typeface="Symbol" pitchFamily="18" charset="2"/>
              </a:rPr>
              <a:t>V/F</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blinds(horizontal)">
                                      <p:cBhvr>
                                        <p:cTn id="7"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4495800" y="0"/>
            <a:ext cx="16336437" cy="1601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6300" b="1" i="1" dirty="0" smtClean="0">
                <a:latin typeface="Bookman Old Style" pitchFamily="18" charset="0"/>
                <a:cs typeface="Times New Roman" pitchFamily="18" charset="0"/>
              </a:rPr>
              <a:t>Construction  of Thermocouples</a:t>
            </a:r>
          </a:p>
        </p:txBody>
      </p:sp>
      <p:sp>
        <p:nvSpPr>
          <p:cNvPr id="78851" name="Rectangle 3"/>
          <p:cNvSpPr>
            <a:spLocks noGrp="1" noChangeArrowheads="1"/>
          </p:cNvSpPr>
          <p:nvPr>
            <p:ph idx="1"/>
          </p:nvPr>
        </p:nvSpPr>
        <p:spPr>
          <a:xfrm>
            <a:off x="1143000" y="1676400"/>
            <a:ext cx="20386146" cy="9144000"/>
          </a:xfrm>
        </p:spPr>
        <p:txBody>
          <a:bodyPr/>
          <a:lstStyle/>
          <a:p>
            <a:pPr algn="just" eaLnBrk="1" hangingPunct="1">
              <a:lnSpc>
                <a:spcPct val="90000"/>
              </a:lnSpc>
              <a:buFont typeface="Wingdings" pitchFamily="2" charset="2"/>
              <a:buChar char="ü"/>
            </a:pPr>
            <a:r>
              <a:rPr lang="en-US" sz="4400" dirty="0" smtClean="0">
                <a:latin typeface="Bookman Old Style" pitchFamily="18" charset="0"/>
                <a:ea typeface="Calibri" pitchFamily="34" charset="0"/>
                <a:cs typeface="Times New Roman" pitchFamily="18" charset="0"/>
              </a:rPr>
              <a:t>At the tip of a </a:t>
            </a:r>
            <a:r>
              <a:rPr lang="en-US" sz="4400" b="1" i="1" dirty="0" smtClean="0">
                <a:solidFill>
                  <a:schemeClr val="folHlink"/>
                </a:solidFill>
                <a:latin typeface="Bookman Old Style" pitchFamily="18" charset="0"/>
                <a:ea typeface="Calibri" pitchFamily="34" charset="0"/>
                <a:cs typeface="Times New Roman" pitchFamily="18" charset="0"/>
              </a:rPr>
              <a:t>grounded junction</a:t>
            </a:r>
            <a:r>
              <a:rPr lang="en-US" sz="4400" b="1" i="1" dirty="0" smtClean="0">
                <a:latin typeface="Bookman Old Style" pitchFamily="18" charset="0"/>
                <a:ea typeface="Calibri" pitchFamily="34" charset="0"/>
                <a:cs typeface="Times New Roman" pitchFamily="18" charset="0"/>
              </a:rPr>
              <a:t> </a:t>
            </a:r>
            <a:r>
              <a:rPr lang="en-US" sz="4400" dirty="0" smtClean="0">
                <a:latin typeface="Bookman Old Style" pitchFamily="18" charset="0"/>
                <a:ea typeface="Calibri" pitchFamily="34" charset="0"/>
                <a:cs typeface="Times New Roman" pitchFamily="18" charset="0"/>
              </a:rPr>
              <a:t>probe, the thermocouple wires are physically attached to the inside of the probe wall. This results in </a:t>
            </a:r>
            <a:r>
              <a:rPr lang="en-US" sz="4400" dirty="0" smtClean="0">
                <a:solidFill>
                  <a:srgbClr val="3399FF"/>
                </a:solidFill>
                <a:latin typeface="Bookman Old Style" pitchFamily="18" charset="0"/>
                <a:ea typeface="Calibri" pitchFamily="34" charset="0"/>
                <a:cs typeface="Times New Roman" pitchFamily="18" charset="0"/>
              </a:rPr>
              <a:t>good heat transfer</a:t>
            </a:r>
            <a:r>
              <a:rPr lang="en-US" sz="4400" dirty="0" smtClean="0">
                <a:latin typeface="Bookman Old Style" pitchFamily="18" charset="0"/>
                <a:ea typeface="Calibri" pitchFamily="34" charset="0"/>
                <a:cs typeface="Times New Roman" pitchFamily="18" charset="0"/>
              </a:rPr>
              <a:t> from the outside, through the probe wall to the thermocouple junction.</a:t>
            </a:r>
          </a:p>
          <a:p>
            <a:pPr algn="just" eaLnBrk="1" hangingPunct="1">
              <a:lnSpc>
                <a:spcPct val="90000"/>
              </a:lnSpc>
              <a:buNone/>
            </a:pPr>
            <a:r>
              <a:rPr lang="en-US" sz="4400" dirty="0" smtClean="0">
                <a:latin typeface="Bookman Old Style" pitchFamily="18" charset="0"/>
                <a:ea typeface="Calibri" pitchFamily="34" charset="0"/>
                <a:cs typeface="Times New Roman" pitchFamily="18" charset="0"/>
              </a:rPr>
              <a:t> </a:t>
            </a:r>
          </a:p>
          <a:p>
            <a:pPr algn="just" eaLnBrk="1" hangingPunct="1">
              <a:lnSpc>
                <a:spcPct val="90000"/>
              </a:lnSpc>
              <a:buFont typeface="Wingdings" pitchFamily="2" charset="2"/>
              <a:buChar char="ü"/>
            </a:pPr>
            <a:r>
              <a:rPr lang="en-US" sz="4400" dirty="0" smtClean="0">
                <a:latin typeface="Bookman Old Style" pitchFamily="18" charset="0"/>
                <a:ea typeface="Calibri" pitchFamily="34" charset="0"/>
                <a:cs typeface="Times New Roman" pitchFamily="18" charset="0"/>
              </a:rPr>
              <a:t>In an </a:t>
            </a:r>
            <a:r>
              <a:rPr lang="en-US" sz="4400" b="1" i="1" dirty="0" smtClean="0">
                <a:solidFill>
                  <a:schemeClr val="folHlink"/>
                </a:solidFill>
                <a:latin typeface="Bookman Old Style" pitchFamily="18" charset="0"/>
                <a:ea typeface="Calibri" pitchFamily="34" charset="0"/>
                <a:cs typeface="Times New Roman" pitchFamily="18" charset="0"/>
              </a:rPr>
              <a:t>ungrounded probe</a:t>
            </a:r>
            <a:r>
              <a:rPr lang="en-US" sz="4400" b="1" i="1" dirty="0" smtClean="0">
                <a:latin typeface="Bookman Old Style" pitchFamily="18" charset="0"/>
                <a:ea typeface="Calibri" pitchFamily="34" charset="0"/>
                <a:cs typeface="Times New Roman" pitchFamily="18" charset="0"/>
              </a:rPr>
              <a:t>, </a:t>
            </a:r>
            <a:r>
              <a:rPr lang="en-US" sz="4400" dirty="0" smtClean="0">
                <a:latin typeface="Bookman Old Style" pitchFamily="18" charset="0"/>
                <a:ea typeface="Calibri" pitchFamily="34" charset="0"/>
                <a:cs typeface="Times New Roman" pitchFamily="18" charset="0"/>
              </a:rPr>
              <a:t>the thermocouple junction is detached from the probe wall. </a:t>
            </a:r>
            <a:r>
              <a:rPr lang="en-US" sz="4400" dirty="0" smtClean="0">
                <a:solidFill>
                  <a:srgbClr val="3399FF"/>
                </a:solidFill>
                <a:latin typeface="Bookman Old Style" pitchFamily="18" charset="0"/>
                <a:ea typeface="Calibri" pitchFamily="34" charset="0"/>
                <a:cs typeface="Times New Roman" pitchFamily="18" charset="0"/>
              </a:rPr>
              <a:t>Response time is slower</a:t>
            </a:r>
            <a:r>
              <a:rPr lang="en-US" sz="4400" dirty="0" smtClean="0">
                <a:latin typeface="Bookman Old Style" pitchFamily="18" charset="0"/>
                <a:ea typeface="Calibri" pitchFamily="34" charset="0"/>
                <a:cs typeface="Times New Roman" pitchFamily="18" charset="0"/>
              </a:rPr>
              <a:t> than the grounded style, but the ungrounded offers </a:t>
            </a:r>
            <a:r>
              <a:rPr lang="en-US" sz="4400" dirty="0" smtClean="0">
                <a:solidFill>
                  <a:srgbClr val="3399FF"/>
                </a:solidFill>
                <a:latin typeface="Bookman Old Style" pitchFamily="18" charset="0"/>
                <a:ea typeface="Calibri" pitchFamily="34" charset="0"/>
                <a:cs typeface="Times New Roman" pitchFamily="18" charset="0"/>
              </a:rPr>
              <a:t>electrical isolation</a:t>
            </a:r>
          </a:p>
          <a:p>
            <a:pPr algn="just" eaLnBrk="1" hangingPunct="1">
              <a:lnSpc>
                <a:spcPct val="90000"/>
              </a:lnSpc>
              <a:buNone/>
            </a:pPr>
            <a:endParaRPr lang="en-US" sz="4400" dirty="0" smtClean="0">
              <a:solidFill>
                <a:srgbClr val="3399FF"/>
              </a:solidFill>
              <a:latin typeface="Bookman Old Style" pitchFamily="18" charset="0"/>
              <a:ea typeface="Calibri" pitchFamily="34" charset="0"/>
              <a:cs typeface="Times New Roman" pitchFamily="18" charset="0"/>
            </a:endParaRPr>
          </a:p>
          <a:p>
            <a:pPr algn="just" eaLnBrk="1" hangingPunct="1">
              <a:lnSpc>
                <a:spcPct val="90000"/>
              </a:lnSpc>
              <a:buFont typeface="Wingdings" pitchFamily="2" charset="2"/>
              <a:buChar char="ü"/>
            </a:pPr>
            <a:r>
              <a:rPr lang="en-US" sz="4400" dirty="0" smtClean="0">
                <a:latin typeface="Bookman Old Style" pitchFamily="18" charset="0"/>
                <a:ea typeface="Calibri" pitchFamily="34" charset="0"/>
                <a:cs typeface="Times New Roman" pitchFamily="18" charset="0"/>
              </a:rPr>
              <a:t>The thermocouple in the </a:t>
            </a:r>
            <a:r>
              <a:rPr lang="en-US" sz="4400" b="1" i="1" dirty="0" smtClean="0">
                <a:solidFill>
                  <a:schemeClr val="folHlink"/>
                </a:solidFill>
                <a:latin typeface="Bookman Old Style" pitchFamily="18" charset="0"/>
                <a:ea typeface="Calibri" pitchFamily="34" charset="0"/>
                <a:cs typeface="Times New Roman" pitchFamily="18" charset="0"/>
              </a:rPr>
              <a:t>exposed junction</a:t>
            </a:r>
            <a:r>
              <a:rPr lang="en-US" sz="4400" b="1" i="1" dirty="0" smtClean="0">
                <a:latin typeface="Bookman Old Style" pitchFamily="18" charset="0"/>
                <a:ea typeface="Calibri" pitchFamily="34" charset="0"/>
                <a:cs typeface="Times New Roman" pitchFamily="18" charset="0"/>
              </a:rPr>
              <a:t> </a:t>
            </a:r>
            <a:r>
              <a:rPr lang="en-US" sz="4400" dirty="0" smtClean="0">
                <a:latin typeface="Bookman Old Style" pitchFamily="18" charset="0"/>
                <a:ea typeface="Calibri" pitchFamily="34" charset="0"/>
                <a:cs typeface="Times New Roman" pitchFamily="18" charset="0"/>
              </a:rPr>
              <a:t>style protrudes out of the tip of the sheath and is exposed to the surrounding environment. This type offers </a:t>
            </a:r>
            <a:r>
              <a:rPr lang="en-US" sz="4400" dirty="0" smtClean="0">
                <a:solidFill>
                  <a:srgbClr val="3399FF"/>
                </a:solidFill>
                <a:latin typeface="Bookman Old Style" pitchFamily="18" charset="0"/>
                <a:ea typeface="Calibri" pitchFamily="34" charset="0"/>
                <a:cs typeface="Times New Roman" pitchFamily="18" charset="0"/>
              </a:rPr>
              <a:t>the best response time</a:t>
            </a:r>
            <a:r>
              <a:rPr lang="en-US" sz="4400" dirty="0" smtClean="0">
                <a:latin typeface="Bookman Old Style" pitchFamily="18" charset="0"/>
                <a:ea typeface="Calibri" pitchFamily="34" charset="0"/>
                <a:cs typeface="Times New Roman" pitchFamily="18" charset="0"/>
              </a:rPr>
              <a:t>, but is </a:t>
            </a:r>
            <a:r>
              <a:rPr lang="en-US" sz="4400" dirty="0" smtClean="0">
                <a:solidFill>
                  <a:srgbClr val="3399FF"/>
                </a:solidFill>
                <a:latin typeface="Bookman Old Style" pitchFamily="18" charset="0"/>
                <a:ea typeface="Calibri" pitchFamily="34" charset="0"/>
                <a:cs typeface="Times New Roman" pitchFamily="18" charset="0"/>
              </a:rPr>
              <a:t>limited in use</a:t>
            </a:r>
            <a:r>
              <a:rPr lang="en-US" sz="4400" dirty="0" smtClean="0">
                <a:latin typeface="Bookman Old Style" pitchFamily="18" charset="0"/>
                <a:ea typeface="Calibri" pitchFamily="34" charset="0"/>
                <a:cs typeface="Times New Roman" pitchFamily="18" charset="0"/>
              </a:rPr>
              <a:t> to dry, non-corrosive and non-pressurized applications.</a:t>
            </a:r>
          </a:p>
        </p:txBody>
      </p:sp>
      <p:pic>
        <p:nvPicPr>
          <p:cNvPr id="78852" name="Picture 4"/>
          <p:cNvPicPr>
            <a:picLocks noChangeAspect="1" noChangeArrowheads="1"/>
          </p:cNvPicPr>
          <p:nvPr/>
        </p:nvPicPr>
        <p:blipFill>
          <a:blip r:embed="rId3" cstate="print"/>
          <a:srcRect t="24138"/>
          <a:stretch>
            <a:fillRect/>
          </a:stretch>
        </p:blipFill>
        <p:spPr bwMode="auto">
          <a:xfrm>
            <a:off x="1600200" y="10134600"/>
            <a:ext cx="20381736" cy="3581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419600" y="457200"/>
            <a:ext cx="14744705" cy="1982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7000" b="1" i="1" dirty="0" smtClean="0">
                <a:latin typeface="Bookman Old Style" pitchFamily="18" charset="0"/>
                <a:cs typeface="Times New Roman" pitchFamily="18" charset="0"/>
              </a:rPr>
              <a:t>Selection of Thermocouples</a:t>
            </a:r>
          </a:p>
        </p:txBody>
      </p:sp>
      <p:sp>
        <p:nvSpPr>
          <p:cNvPr id="62467" name="Rectangle 3"/>
          <p:cNvSpPr>
            <a:spLocks noGrp="1" noChangeArrowheads="1"/>
          </p:cNvSpPr>
          <p:nvPr>
            <p:ph idx="1"/>
          </p:nvPr>
        </p:nvSpPr>
        <p:spPr>
          <a:xfrm>
            <a:off x="1331740" y="2895204"/>
            <a:ext cx="20386146" cy="9144000"/>
          </a:xfrm>
        </p:spPr>
        <p:txBody>
          <a:bodyPr rtlCol="0">
            <a:noAutofit/>
          </a:bodyPr>
          <a:lstStyle/>
          <a:p>
            <a:pPr marL="616968" indent="-616968" algn="just" defTabSz="1645246" eaLnBrk="1" fontAlgn="auto" hangingPunct="1">
              <a:lnSpc>
                <a:spcPct val="150000"/>
              </a:lnSpc>
              <a:spcAft>
                <a:spcPts val="0"/>
              </a:spcAft>
              <a:buNone/>
              <a:defRPr/>
            </a:pPr>
            <a:r>
              <a:rPr lang="en-US" sz="4800" dirty="0" smtClean="0">
                <a:latin typeface="Bookman Old Style" pitchFamily="18" charset="0"/>
                <a:ea typeface="Calibri" pitchFamily="34" charset="0"/>
                <a:cs typeface="Times New Roman" pitchFamily="18" charset="0"/>
              </a:rPr>
              <a:t>The following criteria are used in selecting a thermocouple: </a:t>
            </a:r>
          </a:p>
          <a:p>
            <a:pPr marL="1336765" lvl="1" indent="-514139" algn="just" defTabSz="1645246" eaLnBrk="1" fontAlgn="auto" hangingPunct="1">
              <a:lnSpc>
                <a:spcPct val="150000"/>
              </a:lnSpc>
              <a:spcAft>
                <a:spcPts val="0"/>
              </a:spcAft>
              <a:defRPr/>
            </a:pPr>
            <a:r>
              <a:rPr lang="en-US" sz="4800" dirty="0" smtClean="0">
                <a:latin typeface="Bookman Old Style" pitchFamily="18" charset="0"/>
                <a:ea typeface="Calibri" pitchFamily="34" charset="0"/>
                <a:cs typeface="Times New Roman" pitchFamily="18" charset="0"/>
              </a:rPr>
              <a:t>Temperature range </a:t>
            </a:r>
          </a:p>
          <a:p>
            <a:pPr marL="1336765" lvl="1" indent="-514139" algn="just" defTabSz="1645246" eaLnBrk="1" fontAlgn="auto" hangingPunct="1">
              <a:lnSpc>
                <a:spcPct val="150000"/>
              </a:lnSpc>
              <a:spcAft>
                <a:spcPts val="0"/>
              </a:spcAft>
              <a:defRPr/>
            </a:pPr>
            <a:r>
              <a:rPr lang="en-US" sz="4800" dirty="0" smtClean="0">
                <a:latin typeface="Bookman Old Style" pitchFamily="18" charset="0"/>
                <a:ea typeface="Calibri" pitchFamily="34" charset="0"/>
                <a:cs typeface="Times New Roman" pitchFamily="18" charset="0"/>
              </a:rPr>
              <a:t>Chemical resistance of the thermocouple or sheath material </a:t>
            </a:r>
          </a:p>
          <a:p>
            <a:pPr marL="1336765" lvl="1" indent="-514139" algn="just" defTabSz="1645246" eaLnBrk="1" fontAlgn="auto" hangingPunct="1">
              <a:lnSpc>
                <a:spcPct val="150000"/>
              </a:lnSpc>
              <a:spcAft>
                <a:spcPts val="0"/>
              </a:spcAft>
              <a:defRPr/>
            </a:pPr>
            <a:r>
              <a:rPr lang="en-US" sz="4800" dirty="0" smtClean="0">
                <a:latin typeface="Bookman Old Style" pitchFamily="18" charset="0"/>
                <a:ea typeface="Calibri" pitchFamily="34" charset="0"/>
                <a:cs typeface="Times New Roman" pitchFamily="18" charset="0"/>
              </a:rPr>
              <a:t>Abrasion and vibration resistance </a:t>
            </a:r>
          </a:p>
          <a:p>
            <a:pPr marL="1336765" lvl="1" indent="-514139" algn="just" defTabSz="1645246" eaLnBrk="1" fontAlgn="auto" hangingPunct="1">
              <a:lnSpc>
                <a:spcPct val="150000"/>
              </a:lnSpc>
              <a:spcAft>
                <a:spcPts val="0"/>
              </a:spcAft>
              <a:defRPr/>
            </a:pPr>
            <a:r>
              <a:rPr lang="en-US" sz="4800" dirty="0" smtClean="0">
                <a:latin typeface="Bookman Old Style" pitchFamily="18" charset="0"/>
                <a:ea typeface="Calibri" pitchFamily="34" charset="0"/>
                <a:cs typeface="Times New Roman" pitchFamily="18" charset="0"/>
              </a:rPr>
              <a:t>Installation requirements (may need to be compatible with existing equipment; existing holes may determine probe diameter)</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05000" y="0"/>
            <a:ext cx="9587881" cy="1015663"/>
          </a:xfrm>
          <a:prstGeom prst="rect">
            <a:avLst/>
          </a:prstGeom>
        </p:spPr>
        <p:txBody>
          <a:bodyPr wrap="none">
            <a:spAutoFit/>
          </a:bodyPr>
          <a:lstStyle/>
          <a:p>
            <a:r>
              <a:rPr lang="en-US" sz="6000" b="1" i="1" dirty="0" smtClean="0">
                <a:solidFill>
                  <a:srgbClr val="FF0000"/>
                </a:solidFill>
                <a:latin typeface="Bookman Old Style" pitchFamily="18" charset="0"/>
              </a:rPr>
              <a:t>Types of Thermocouple</a:t>
            </a:r>
            <a:endParaRPr lang="en-US" sz="6000" i="1" dirty="0">
              <a:solidFill>
                <a:srgbClr val="FF0000"/>
              </a:solidFill>
              <a:latin typeface="Bookman Old Style" pitchFamily="18" charset="0"/>
            </a:endParaRPr>
          </a:p>
        </p:txBody>
      </p:sp>
      <p:sp>
        <p:nvSpPr>
          <p:cNvPr id="4" name="Rectangle 3"/>
          <p:cNvSpPr/>
          <p:nvPr/>
        </p:nvSpPr>
        <p:spPr>
          <a:xfrm>
            <a:off x="1219200" y="1219200"/>
            <a:ext cx="20497800" cy="12280285"/>
          </a:xfrm>
          <a:prstGeom prst="rect">
            <a:avLst/>
          </a:prstGeom>
        </p:spPr>
        <p:txBody>
          <a:bodyPr wrap="square">
            <a:spAutoFit/>
          </a:bodyPr>
          <a:lstStyle/>
          <a:p>
            <a:pPr algn="just"/>
            <a:r>
              <a:rPr lang="en-US" sz="4400" dirty="0" smtClean="0">
                <a:latin typeface="Bookman Old Style" pitchFamily="18" charset="0"/>
              </a:rPr>
              <a:t>• </a:t>
            </a:r>
            <a:r>
              <a:rPr lang="en-US" sz="4400" b="1" dirty="0" smtClean="0">
                <a:latin typeface="Bookman Old Style" pitchFamily="18" charset="0"/>
              </a:rPr>
              <a:t>Type B </a:t>
            </a:r>
            <a:r>
              <a:rPr lang="en-US" sz="4400" dirty="0" smtClean="0">
                <a:latin typeface="Bookman Old Style" pitchFamily="18" charset="0"/>
              </a:rPr>
              <a:t>– very poor below 50ºC; reference junction temperature not important since voltage output is about the same from 0 to 42 ºC</a:t>
            </a:r>
          </a:p>
          <a:p>
            <a:pPr algn="just"/>
            <a:endParaRPr lang="en-US" sz="4400" dirty="0" smtClean="0">
              <a:latin typeface="Bookman Old Style" pitchFamily="18" charset="0"/>
            </a:endParaRPr>
          </a:p>
          <a:p>
            <a:pPr algn="just"/>
            <a:r>
              <a:rPr lang="en-US" sz="4400" b="1" dirty="0" smtClean="0">
                <a:latin typeface="Bookman Old Style" pitchFamily="18" charset="0"/>
              </a:rPr>
              <a:t>• Type E </a:t>
            </a:r>
            <a:r>
              <a:rPr lang="en-US" sz="4400" dirty="0" smtClean="0">
                <a:latin typeface="Bookman Old Style" pitchFamily="18" charset="0"/>
              </a:rPr>
              <a:t>– good for low temperatures since </a:t>
            </a:r>
            <a:r>
              <a:rPr lang="en-US" sz="4400" dirty="0" err="1" smtClean="0">
                <a:latin typeface="Bookman Old Style" pitchFamily="18" charset="0"/>
              </a:rPr>
              <a:t>dV</a:t>
            </a:r>
            <a:r>
              <a:rPr lang="en-US" sz="4400" dirty="0" smtClean="0">
                <a:latin typeface="Bookman Old Style" pitchFamily="18" charset="0"/>
              </a:rPr>
              <a:t>/</a:t>
            </a:r>
            <a:r>
              <a:rPr lang="en-US" sz="4400" dirty="0" err="1" smtClean="0">
                <a:latin typeface="Bookman Old Style" pitchFamily="18" charset="0"/>
              </a:rPr>
              <a:t>dT</a:t>
            </a:r>
            <a:r>
              <a:rPr lang="en-US" sz="4400" dirty="0" smtClean="0">
                <a:latin typeface="Bookman Old Style" pitchFamily="18" charset="0"/>
              </a:rPr>
              <a:t> is high for low</a:t>
            </a:r>
          </a:p>
          <a:p>
            <a:pPr algn="just"/>
            <a:r>
              <a:rPr lang="en-US" sz="4400" dirty="0" smtClean="0">
                <a:latin typeface="Bookman Old Style" pitchFamily="18" charset="0"/>
              </a:rPr>
              <a:t>Temperatures</a:t>
            </a:r>
          </a:p>
          <a:p>
            <a:pPr algn="just"/>
            <a:endParaRPr lang="en-US" sz="4400" dirty="0" smtClean="0">
              <a:latin typeface="Bookman Old Style" pitchFamily="18" charset="0"/>
            </a:endParaRPr>
          </a:p>
          <a:p>
            <a:pPr algn="just"/>
            <a:r>
              <a:rPr lang="en-US" sz="4400" dirty="0" smtClean="0">
                <a:latin typeface="Bookman Old Style" pitchFamily="18" charset="0"/>
              </a:rPr>
              <a:t>• </a:t>
            </a:r>
            <a:r>
              <a:rPr lang="en-US" sz="4400" b="1" dirty="0" smtClean="0">
                <a:latin typeface="Bookman Old Style" pitchFamily="18" charset="0"/>
              </a:rPr>
              <a:t>Type J </a:t>
            </a:r>
            <a:r>
              <a:rPr lang="en-US" sz="4400" dirty="0" smtClean="0">
                <a:latin typeface="Bookman Old Style" pitchFamily="18" charset="0"/>
              </a:rPr>
              <a:t>– cheap because one wire is iron; high sensitivity but also high uncertainty (iron impurities cause inaccuracy)</a:t>
            </a:r>
          </a:p>
          <a:p>
            <a:pPr algn="just"/>
            <a:endParaRPr lang="en-US" sz="4400" dirty="0" smtClean="0">
              <a:latin typeface="Bookman Old Style" pitchFamily="18" charset="0"/>
            </a:endParaRPr>
          </a:p>
          <a:p>
            <a:pPr algn="just"/>
            <a:r>
              <a:rPr lang="en-US" sz="4400" dirty="0" smtClean="0">
                <a:latin typeface="Bookman Old Style" pitchFamily="18" charset="0"/>
              </a:rPr>
              <a:t>• </a:t>
            </a:r>
            <a:r>
              <a:rPr lang="en-US" sz="4400" b="1" dirty="0" smtClean="0">
                <a:latin typeface="Bookman Old Style" pitchFamily="18" charset="0"/>
              </a:rPr>
              <a:t>Type T </a:t>
            </a:r>
            <a:r>
              <a:rPr lang="en-US" sz="4400" dirty="0" smtClean="0">
                <a:latin typeface="Bookman Old Style" pitchFamily="18" charset="0"/>
              </a:rPr>
              <a:t>– good accuracy but low max temperature (400 ºC); one lead is copper, making connections easier; watch for heat being conducted</a:t>
            </a:r>
          </a:p>
          <a:p>
            <a:pPr algn="just"/>
            <a:r>
              <a:rPr lang="en-US" sz="4400" dirty="0" smtClean="0">
                <a:latin typeface="Bookman Old Style" pitchFamily="18" charset="0"/>
              </a:rPr>
              <a:t>along the copper wire, changing your surface temp</a:t>
            </a:r>
          </a:p>
          <a:p>
            <a:pPr algn="just"/>
            <a:endParaRPr lang="en-US" sz="4400" dirty="0" smtClean="0">
              <a:latin typeface="Bookman Old Style" pitchFamily="18" charset="0"/>
            </a:endParaRPr>
          </a:p>
          <a:p>
            <a:pPr algn="just"/>
            <a:r>
              <a:rPr lang="en-US" sz="4400" b="1" dirty="0" smtClean="0">
                <a:latin typeface="Bookman Old Style" pitchFamily="18" charset="0"/>
              </a:rPr>
              <a:t>• Type K </a:t>
            </a:r>
            <a:r>
              <a:rPr lang="en-US" sz="4400" dirty="0" smtClean="0">
                <a:latin typeface="Bookman Old Style" pitchFamily="18" charset="0"/>
              </a:rPr>
              <a:t>– popular type since it has decent accuracy and a wide temperature range; some instability (drift) over time</a:t>
            </a:r>
          </a:p>
          <a:p>
            <a:pPr algn="just"/>
            <a:endParaRPr lang="en-US" sz="4400" dirty="0" smtClean="0">
              <a:latin typeface="Bookman Old Style" pitchFamily="18" charset="0"/>
            </a:endParaRPr>
          </a:p>
          <a:p>
            <a:pPr algn="just"/>
            <a:r>
              <a:rPr lang="en-US" sz="4400" b="1" dirty="0" smtClean="0">
                <a:latin typeface="Bookman Old Style" pitchFamily="18" charset="0"/>
              </a:rPr>
              <a:t>• Type N </a:t>
            </a:r>
            <a:r>
              <a:rPr lang="en-US" sz="4400" dirty="0" smtClean="0">
                <a:latin typeface="Bookman Old Style" pitchFamily="18" charset="0"/>
              </a:rPr>
              <a:t>– most stable over time when exposed to elevated temperatures for long periods</a:t>
            </a:r>
            <a:endParaRPr lang="en-US" sz="4400" dirty="0">
              <a:latin typeface="Bookman Old Style"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1905000" y="533400"/>
            <a:ext cx="20040600" cy="124214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 result for Sensors"/>
          <p:cNvPicPr>
            <a:picLocks noGrp="1" noChangeAspect="1" noChangeArrowheads="1"/>
          </p:cNvPicPr>
          <p:nvPr>
            <p:ph idx="1"/>
          </p:nvPr>
        </p:nvPicPr>
        <p:blipFill>
          <a:blip r:embed="rId2" cstate="print"/>
          <a:srcRect/>
          <a:stretch>
            <a:fillRect/>
          </a:stretch>
        </p:blipFill>
        <p:spPr bwMode="auto">
          <a:xfrm>
            <a:off x="0" y="0"/>
            <a:ext cx="22860000" cy="13873769"/>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685800"/>
            <a:ext cx="21412200" cy="9923229"/>
          </a:xfrm>
          <a:prstGeom prst="rect">
            <a:avLst/>
          </a:prstGeom>
        </p:spPr>
        <p:txBody>
          <a:bodyPr wrap="square">
            <a:spAutoFit/>
          </a:bodyPr>
          <a:lstStyle/>
          <a:p>
            <a:pPr algn="just">
              <a:lnSpc>
                <a:spcPct val="150000"/>
              </a:lnSpc>
            </a:pPr>
            <a:r>
              <a:rPr lang="en-US" sz="5400" b="1" i="1" dirty="0" smtClean="0">
                <a:latin typeface="Bookman Old Style" pitchFamily="18" charset="0"/>
              </a:rPr>
              <a:t>Properties of Thermocouple:</a:t>
            </a:r>
          </a:p>
          <a:p>
            <a:pPr algn="just">
              <a:lnSpc>
                <a:spcPct val="150000"/>
              </a:lnSpc>
            </a:pPr>
            <a:r>
              <a:rPr lang="en-US" sz="5400" dirty="0" smtClean="0">
                <a:latin typeface="Bookman Old Style" pitchFamily="18" charset="0"/>
              </a:rPr>
              <a:t>1	The temp and </a:t>
            </a:r>
            <a:r>
              <a:rPr lang="en-US" sz="5400" dirty="0" err="1" smtClean="0">
                <a:latin typeface="Bookman Old Style" pitchFamily="18" charset="0"/>
              </a:rPr>
              <a:t>e.m.f</a:t>
            </a:r>
            <a:r>
              <a:rPr lang="en-US" sz="5400" dirty="0" smtClean="0">
                <a:latin typeface="Bookman Old Style" pitchFamily="18" charset="0"/>
              </a:rPr>
              <a:t> relation should be linear and 	reproducible</a:t>
            </a:r>
          </a:p>
          <a:p>
            <a:pPr algn="just">
              <a:lnSpc>
                <a:spcPct val="150000"/>
              </a:lnSpc>
            </a:pPr>
            <a:r>
              <a:rPr lang="en-US" sz="5400" dirty="0" smtClean="0">
                <a:latin typeface="Bookman Old Style" pitchFamily="18" charset="0"/>
              </a:rPr>
              <a:t>2	It should be strong for withstand high temp.</a:t>
            </a:r>
          </a:p>
          <a:p>
            <a:pPr algn="just">
              <a:lnSpc>
                <a:spcPct val="150000"/>
              </a:lnSpc>
            </a:pPr>
            <a:r>
              <a:rPr lang="en-US" sz="5400" dirty="0" smtClean="0">
                <a:latin typeface="Bookman Old Style" pitchFamily="18" charset="0"/>
              </a:rPr>
              <a:t>4	It should maintain its calibration without drift for long 	period of time.</a:t>
            </a:r>
          </a:p>
          <a:p>
            <a:pPr algn="just">
              <a:lnSpc>
                <a:spcPct val="150000"/>
              </a:lnSpc>
            </a:pPr>
            <a:r>
              <a:rPr lang="en-US" sz="5400" dirty="0" smtClean="0">
                <a:latin typeface="Bookman Old Style" pitchFamily="18" charset="0"/>
              </a:rPr>
              <a:t>5	Cost should be reasonable</a:t>
            </a:r>
          </a:p>
          <a:p>
            <a:pPr algn="just">
              <a:lnSpc>
                <a:spcPct val="150000"/>
              </a:lnSpc>
            </a:pPr>
            <a:r>
              <a:rPr lang="en-US" sz="5400" dirty="0" smtClean="0">
                <a:latin typeface="Bookman Old Style" pitchFamily="18" charset="0"/>
              </a:rPr>
              <a:t>6	It should have long life</a:t>
            </a:r>
            <a:endParaRPr lang="en-US" sz="5400" dirty="0">
              <a:latin typeface="Bookman Old Style"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990600"/>
            <a:ext cx="20421600" cy="10064294"/>
          </a:xfrm>
          <a:prstGeom prst="rect">
            <a:avLst/>
          </a:prstGeom>
        </p:spPr>
        <p:txBody>
          <a:bodyPr wrap="square">
            <a:spAutoFit/>
          </a:bodyPr>
          <a:lstStyle/>
          <a:p>
            <a:pPr algn="just"/>
            <a:r>
              <a:rPr lang="en-US" sz="5400" b="1" i="1" dirty="0" smtClean="0">
                <a:latin typeface="Bookman Old Style" pitchFamily="18" charset="0"/>
              </a:rPr>
              <a:t>Advantages of Thermocouple:</a:t>
            </a:r>
          </a:p>
          <a:p>
            <a:pPr algn="just"/>
            <a:r>
              <a:rPr lang="en-US" sz="5400" dirty="0" smtClean="0">
                <a:latin typeface="Bookman Old Style" pitchFamily="18" charset="0"/>
              </a:rPr>
              <a:t>1. Better response</a:t>
            </a:r>
          </a:p>
          <a:p>
            <a:pPr algn="just"/>
            <a:r>
              <a:rPr lang="en-US" sz="5400" dirty="0" smtClean="0">
                <a:latin typeface="Bookman Old Style" pitchFamily="18" charset="0"/>
              </a:rPr>
              <a:t>2.Higher range of temperature measurements</a:t>
            </a:r>
          </a:p>
          <a:p>
            <a:pPr algn="just"/>
            <a:r>
              <a:rPr lang="en-US" sz="5400" dirty="0" smtClean="0">
                <a:latin typeface="Bookman Old Style" pitchFamily="18" charset="0"/>
              </a:rPr>
              <a:t>3. Sensing element can be easily installed</a:t>
            </a:r>
          </a:p>
          <a:p>
            <a:pPr algn="just"/>
            <a:r>
              <a:rPr lang="en-US" sz="5400" dirty="0" smtClean="0">
                <a:latin typeface="Bookman Old Style" pitchFamily="18" charset="0"/>
              </a:rPr>
              <a:t>4. </a:t>
            </a:r>
            <a:r>
              <a:rPr lang="en-US" sz="5400" smtClean="0">
                <a:latin typeface="Bookman Old Style" pitchFamily="18" charset="0"/>
              </a:rPr>
              <a:t>Inexpensive</a:t>
            </a:r>
            <a:endParaRPr lang="en-US" sz="5400" dirty="0" smtClean="0">
              <a:latin typeface="Bookman Old Style" pitchFamily="18" charset="0"/>
            </a:endParaRPr>
          </a:p>
          <a:p>
            <a:pPr algn="just"/>
            <a:r>
              <a:rPr lang="en-US" sz="5400" dirty="0" smtClean="0">
                <a:latin typeface="Bookman Old Style" pitchFamily="18" charset="0"/>
              </a:rPr>
              <a:t>5.Very convenient for measuring the temp. at one particular point in a piece of </a:t>
            </a:r>
            <a:r>
              <a:rPr lang="en-US" sz="5400" dirty="0" err="1" smtClean="0">
                <a:latin typeface="Bookman Old Style" pitchFamily="18" charset="0"/>
              </a:rPr>
              <a:t>appratus</a:t>
            </a:r>
            <a:r>
              <a:rPr lang="en-US" sz="5400" dirty="0" smtClean="0">
                <a:latin typeface="Bookman Old Style" pitchFamily="18" charset="0"/>
              </a:rPr>
              <a:t>.</a:t>
            </a:r>
          </a:p>
          <a:p>
            <a:pPr algn="just"/>
            <a:endParaRPr lang="en-US" sz="5400" dirty="0" smtClean="0">
              <a:latin typeface="Bookman Old Style" pitchFamily="18" charset="0"/>
            </a:endParaRPr>
          </a:p>
          <a:p>
            <a:pPr algn="just"/>
            <a:r>
              <a:rPr lang="en-US" sz="5400" b="1" i="1" dirty="0" smtClean="0">
                <a:latin typeface="Bookman Old Style" pitchFamily="18" charset="0"/>
              </a:rPr>
              <a:t>Disadvantages of Thermocouple:</a:t>
            </a:r>
          </a:p>
          <a:p>
            <a:pPr algn="just"/>
            <a:r>
              <a:rPr lang="en-US" sz="5400" dirty="0" smtClean="0">
                <a:latin typeface="Bookman Old Style" pitchFamily="18" charset="0"/>
              </a:rPr>
              <a:t>1. Low accuracy</a:t>
            </a:r>
          </a:p>
          <a:p>
            <a:pPr algn="just"/>
            <a:r>
              <a:rPr lang="en-US" sz="5400" dirty="0" smtClean="0">
                <a:latin typeface="Bookman Old Style" pitchFamily="18" charset="0"/>
              </a:rPr>
              <a:t>2. Circuit is very complex</a:t>
            </a:r>
          </a:p>
          <a:p>
            <a:pPr algn="just"/>
            <a:r>
              <a:rPr lang="en-US" sz="5400" dirty="0" smtClean="0">
                <a:latin typeface="Bookman Old Style" pitchFamily="18" charset="0"/>
              </a:rPr>
              <a:t>3. For long life they need to be amply protected.</a:t>
            </a:r>
            <a:endParaRPr lang="en-US" sz="5400" dirty="0">
              <a:latin typeface="Bookman Old Style"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295400" y="1"/>
            <a:ext cx="20531666" cy="12954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6100" b="1" i="1" dirty="0" smtClean="0">
                <a:solidFill>
                  <a:srgbClr val="FF0000"/>
                </a:solidFill>
                <a:latin typeface="Bookman Old Style" pitchFamily="18" charset="0"/>
                <a:cs typeface="Times New Roman" pitchFamily="18" charset="0"/>
              </a:rPr>
              <a:t>Resistance Temperature Detectors (RTD)</a:t>
            </a:r>
          </a:p>
        </p:txBody>
      </p:sp>
      <p:pic>
        <p:nvPicPr>
          <p:cNvPr id="80899" name="Picture 2" descr="E:\Teaching &amp; Research\BTECH_Mechatronics\Lecture\Images used in lecture slides\rtd.gif"/>
          <p:cNvPicPr>
            <a:picLocks noChangeAspect="1" noChangeArrowheads="1"/>
          </p:cNvPicPr>
          <p:nvPr/>
        </p:nvPicPr>
        <p:blipFill>
          <a:blip r:embed="rId3" cstate="print"/>
          <a:srcRect l="7008" t="6866" r="7508" b="14163"/>
          <a:stretch>
            <a:fillRect/>
          </a:stretch>
        </p:blipFill>
        <p:spPr bwMode="auto">
          <a:xfrm>
            <a:off x="533400" y="5867400"/>
            <a:ext cx="14082010" cy="6096000"/>
          </a:xfrm>
          <a:prstGeom prst="rect">
            <a:avLst/>
          </a:prstGeom>
          <a:noFill/>
          <a:ln w="9525">
            <a:noFill/>
            <a:miter lim="800000"/>
            <a:headEnd/>
            <a:tailEnd/>
          </a:ln>
        </p:spPr>
      </p:pic>
      <p:sp>
        <p:nvSpPr>
          <p:cNvPr id="80900" name="TextBox 7"/>
          <p:cNvSpPr txBox="1">
            <a:spLocks noChangeArrowheads="1"/>
          </p:cNvSpPr>
          <p:nvPr/>
        </p:nvSpPr>
        <p:spPr bwMode="auto">
          <a:xfrm>
            <a:off x="533400" y="1752600"/>
            <a:ext cx="21945600" cy="4036603"/>
          </a:xfrm>
          <a:prstGeom prst="rect">
            <a:avLst/>
          </a:prstGeom>
          <a:noFill/>
          <a:ln w="9525">
            <a:noFill/>
            <a:miter lim="800000"/>
            <a:headEnd/>
            <a:tailEnd/>
          </a:ln>
        </p:spPr>
        <p:txBody>
          <a:bodyPr wrap="square" lIns="157082" tIns="78542" rIns="157082" bIns="78542">
            <a:spAutoFit/>
          </a:bodyPr>
          <a:lstStyle/>
          <a:p>
            <a:pPr algn="just">
              <a:buFont typeface="Wingdings" pitchFamily="2" charset="2"/>
              <a:buChar char="ü"/>
            </a:pPr>
            <a:r>
              <a:rPr lang="en-US" sz="4200" dirty="0" smtClean="0">
                <a:latin typeface="Bookman Old Style" pitchFamily="18" charset="0"/>
                <a:cs typeface="Times New Roman" pitchFamily="18" charset="0"/>
              </a:rPr>
              <a:t>The </a:t>
            </a:r>
            <a:r>
              <a:rPr lang="en-US" sz="4200" i="1" dirty="0">
                <a:latin typeface="Bookman Old Style" pitchFamily="18" charset="0"/>
                <a:cs typeface="Times New Roman" pitchFamily="18" charset="0"/>
              </a:rPr>
              <a:t>RTD</a:t>
            </a:r>
            <a:r>
              <a:rPr lang="en-US" sz="4200" dirty="0">
                <a:latin typeface="Bookman Old Style" pitchFamily="18" charset="0"/>
                <a:cs typeface="Times New Roman" pitchFamily="18" charset="0"/>
              </a:rPr>
              <a:t>s use the phenomenon that the </a:t>
            </a:r>
            <a:r>
              <a:rPr lang="en-US" sz="4200" b="1" i="1" dirty="0">
                <a:latin typeface="Bookman Old Style" pitchFamily="18" charset="0"/>
                <a:cs typeface="Times New Roman" pitchFamily="18" charset="0"/>
              </a:rPr>
              <a:t>resistance of a metal changes with temperature. </a:t>
            </a:r>
            <a:r>
              <a:rPr lang="en-US" sz="4200" dirty="0">
                <a:latin typeface="Bookman Old Style" pitchFamily="18" charset="0"/>
                <a:cs typeface="Times New Roman" pitchFamily="18" charset="0"/>
              </a:rPr>
              <a:t>They are, however, linear over a wide range and most stable</a:t>
            </a:r>
            <a:r>
              <a:rPr lang="en-US" sz="4200" dirty="0" smtClean="0">
                <a:latin typeface="Bookman Old Style" pitchFamily="18" charset="0"/>
                <a:cs typeface="Times New Roman" pitchFamily="18" charset="0"/>
              </a:rPr>
              <a:t>.</a:t>
            </a:r>
          </a:p>
          <a:p>
            <a:pPr algn="just"/>
            <a:endParaRPr lang="en-US" sz="4200" dirty="0" smtClean="0">
              <a:latin typeface="Bookman Old Style" pitchFamily="18" charset="0"/>
              <a:cs typeface="Times New Roman" pitchFamily="18" charset="0"/>
            </a:endParaRPr>
          </a:p>
          <a:p>
            <a:pPr marL="0" lvl="1" indent="0" algn="just">
              <a:buFont typeface="Wingdings" pitchFamily="2" charset="2"/>
              <a:buChar char="ü"/>
            </a:pPr>
            <a:r>
              <a:rPr lang="en-US" sz="4200" dirty="0" smtClean="0">
                <a:latin typeface="Bookman Old Style" pitchFamily="18" charset="0"/>
              </a:rPr>
              <a:t>Typically</a:t>
            </a:r>
            <a:r>
              <a:rPr lang="en-US" sz="4200" b="1" i="1" dirty="0" smtClean="0">
                <a:latin typeface="Bookman Old Style" pitchFamily="18" charset="0"/>
              </a:rPr>
              <a:t>, a wire (usually a platinum wire) is wrapped around a ceramic or glass rod</a:t>
            </a:r>
          </a:p>
          <a:p>
            <a:pPr algn="just">
              <a:buFont typeface="Wingdings" pitchFamily="2" charset="2"/>
              <a:buChar char="ü"/>
            </a:pPr>
            <a:endParaRPr lang="en-US" sz="4200" b="1" u="sng" dirty="0">
              <a:latin typeface="Bookman Old Style" pitchFamily="18" charset="0"/>
              <a:cs typeface="Times New Roman" pitchFamily="18" charset="0"/>
            </a:endParaRPr>
          </a:p>
        </p:txBody>
      </p:sp>
      <p:pic>
        <p:nvPicPr>
          <p:cNvPr id="104449" name="Picture 1"/>
          <p:cNvPicPr>
            <a:picLocks noChangeAspect="1" noChangeArrowheads="1"/>
          </p:cNvPicPr>
          <p:nvPr/>
        </p:nvPicPr>
        <p:blipFill>
          <a:blip r:embed="rId4" cstate="print"/>
          <a:srcRect l="34773" t="29167" r="28331" b="28125"/>
          <a:stretch>
            <a:fillRect/>
          </a:stretch>
        </p:blipFill>
        <p:spPr bwMode="auto">
          <a:xfrm>
            <a:off x="14706600" y="6858000"/>
            <a:ext cx="8153400" cy="5638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683" name="Picture 3"/>
          <p:cNvPicPr>
            <a:picLocks noChangeAspect="1" noChangeArrowheads="1"/>
          </p:cNvPicPr>
          <p:nvPr/>
        </p:nvPicPr>
        <p:blipFill>
          <a:blip r:embed="rId2" cstate="print"/>
          <a:srcRect l="18375" t="51042" r="29502" b="23958"/>
          <a:stretch>
            <a:fillRect/>
          </a:stretch>
        </p:blipFill>
        <p:spPr bwMode="auto">
          <a:xfrm>
            <a:off x="533400" y="3124200"/>
            <a:ext cx="21758275"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85800"/>
            <a:ext cx="21869400" cy="12588061"/>
          </a:xfrm>
          <a:prstGeom prst="rect">
            <a:avLst/>
          </a:prstGeom>
        </p:spPr>
        <p:txBody>
          <a:bodyPr wrap="square">
            <a:spAutoFit/>
          </a:bodyPr>
          <a:lstStyle/>
          <a:p>
            <a:pPr algn="just"/>
            <a:r>
              <a:rPr lang="en-US" sz="4800" b="1" i="1" dirty="0" smtClean="0">
                <a:latin typeface="Bookman Old Style" pitchFamily="18" charset="0"/>
              </a:rPr>
              <a:t>Construction of Resistance Temperature Detector or RTD</a:t>
            </a:r>
          </a:p>
          <a:p>
            <a:pPr algn="just">
              <a:buFont typeface="Wingdings" pitchFamily="2" charset="2"/>
              <a:buChar char="ü"/>
            </a:pPr>
            <a:r>
              <a:rPr lang="en-US" sz="4800" dirty="0" smtClean="0">
                <a:latin typeface="Bookman Old Style" pitchFamily="18" charset="0"/>
              </a:rPr>
              <a:t>The construction is typically such that the wire is wound on a form (in a coil) on notched mica cross frame to achieve small size, improving the thermal conductivity to decrease the response time and a high rate of heat transfer is obtained.</a:t>
            </a:r>
          </a:p>
          <a:p>
            <a:pPr algn="just">
              <a:buFont typeface="Wingdings" pitchFamily="2" charset="2"/>
              <a:buChar char="ü"/>
            </a:pPr>
            <a:r>
              <a:rPr lang="en-US" sz="4800" dirty="0" smtClean="0">
                <a:latin typeface="Bookman Old Style" pitchFamily="18" charset="0"/>
              </a:rPr>
              <a:t> In the industrial RTD’s, the coil is protected by a stainless steel sheath or a protective tube. So that, the physical strain is negligible as the wire expands and increase the length of wire with the temperature change.</a:t>
            </a:r>
          </a:p>
          <a:p>
            <a:pPr algn="just">
              <a:buFont typeface="Wingdings" pitchFamily="2" charset="2"/>
              <a:buChar char="ü"/>
            </a:pPr>
            <a:r>
              <a:rPr lang="en-US" sz="4800" dirty="0" smtClean="0">
                <a:latin typeface="Bookman Old Style" pitchFamily="18" charset="0"/>
              </a:rPr>
              <a:t> If the strain on the wire is increasing, then the tension increases. Due to that, the resistance of the wire will change which is </a:t>
            </a:r>
            <a:r>
              <a:rPr lang="en-US" sz="4800" dirty="0" err="1" smtClean="0">
                <a:latin typeface="Bookman Old Style" pitchFamily="18" charset="0"/>
              </a:rPr>
              <a:t>undesirable.So</a:t>
            </a:r>
            <a:r>
              <a:rPr lang="en-US" sz="4800" dirty="0" smtClean="0">
                <a:latin typeface="Bookman Old Style" pitchFamily="18" charset="0"/>
              </a:rPr>
              <a:t>, we don’t want to change the resistance of wire by any other unwanted changes except the temperature changes. This is also useful to RTD maintenance while the plant is in operation. </a:t>
            </a:r>
          </a:p>
          <a:p>
            <a:pPr algn="just">
              <a:buFont typeface="Wingdings" pitchFamily="2" charset="2"/>
              <a:buChar char="ü"/>
            </a:pPr>
            <a:r>
              <a:rPr lang="en-US" sz="4800" dirty="0" smtClean="0">
                <a:latin typeface="Bookman Old Style" pitchFamily="18" charset="0"/>
              </a:rPr>
              <a:t>Mica is placed in between the steel sheath and resistance wire for better electrical insulation. Due less strain in resistance wire, it should be carefully wound over mica sheet</a:t>
            </a:r>
            <a:endParaRPr lang="en-US" sz="4800" dirty="0">
              <a:latin typeface="Bookman Old Style"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2286000" y="2590800"/>
            <a:ext cx="9829800" cy="1752600"/>
            <a:chOff x="970" y="1551"/>
            <a:chExt cx="2880" cy="788"/>
          </a:xfrm>
        </p:grpSpPr>
        <p:graphicFrame>
          <p:nvGraphicFramePr>
            <p:cNvPr id="3" name="Object 7"/>
            <p:cNvGraphicFramePr>
              <a:graphicFrameLocks noChangeAspect="1"/>
            </p:cNvGraphicFramePr>
            <p:nvPr/>
          </p:nvGraphicFramePr>
          <p:xfrm>
            <a:off x="970" y="1676"/>
            <a:ext cx="2880" cy="587"/>
          </p:xfrm>
          <a:graphic>
            <a:graphicData uri="http://schemas.openxmlformats.org/presentationml/2006/ole">
              <p:oleObj spid="_x0000_s119810" name="Equation" r:id="rId3" imgW="1244520" imgH="253800" progId="">
                <p:embed/>
              </p:oleObj>
            </a:graphicData>
          </a:graphic>
        </p:graphicFrame>
        <p:sp>
          <p:nvSpPr>
            <p:cNvPr id="4" name="Rectangle 10"/>
            <p:cNvSpPr>
              <a:spLocks noChangeArrowheads="1"/>
            </p:cNvSpPr>
            <p:nvPr/>
          </p:nvSpPr>
          <p:spPr bwMode="auto">
            <a:xfrm>
              <a:off x="1036" y="1551"/>
              <a:ext cx="2738" cy="788"/>
            </a:xfrm>
            <a:prstGeom prst="rect">
              <a:avLst/>
            </a:prstGeom>
            <a:noFill/>
            <a:ln w="28575">
              <a:solidFill>
                <a:srgbClr val="FFFF00"/>
              </a:solidFill>
              <a:miter lim="800000"/>
              <a:headEnd/>
              <a:tailEnd/>
            </a:ln>
            <a:effectLst/>
          </p:spPr>
          <p:txBody>
            <a:bodyPr wrap="none" anchor="ctr"/>
            <a:lstStyle/>
            <a:p>
              <a:endParaRPr lang="en-US" b="1">
                <a:latin typeface="Bookman Old Style" pitchFamily="18" charset="0"/>
              </a:endParaRPr>
            </a:p>
          </p:txBody>
        </p:sp>
      </p:grpSp>
      <p:sp>
        <p:nvSpPr>
          <p:cNvPr id="5" name="Rectangle 4"/>
          <p:cNvSpPr/>
          <p:nvPr/>
        </p:nvSpPr>
        <p:spPr>
          <a:xfrm>
            <a:off x="838200" y="4648200"/>
            <a:ext cx="13965936" cy="4832092"/>
          </a:xfrm>
          <a:prstGeom prst="rect">
            <a:avLst/>
          </a:prstGeom>
        </p:spPr>
        <p:txBody>
          <a:bodyPr wrap="square">
            <a:spAutoFit/>
          </a:bodyPr>
          <a:lstStyle/>
          <a:p>
            <a:r>
              <a:rPr lang="en-US" sz="4400" i="1" dirty="0" err="1" smtClean="0">
                <a:solidFill>
                  <a:srgbClr val="0070C0"/>
                </a:solidFill>
                <a:latin typeface="Bookman Old Style" pitchFamily="18" charset="0"/>
              </a:rPr>
              <a:t>Rt</a:t>
            </a:r>
            <a:r>
              <a:rPr lang="en-US" sz="4400" i="1" dirty="0" smtClean="0">
                <a:solidFill>
                  <a:srgbClr val="0070C0"/>
                </a:solidFill>
                <a:latin typeface="Bookman Old Style" pitchFamily="18" charset="0"/>
              </a:rPr>
              <a:t>=the resistance of the conductor at temperature t (°C)</a:t>
            </a:r>
          </a:p>
          <a:p>
            <a:r>
              <a:rPr lang="en-US" sz="4400" i="1" dirty="0" smtClean="0">
                <a:solidFill>
                  <a:srgbClr val="0070C0"/>
                </a:solidFill>
                <a:latin typeface="Bookman Old Style" pitchFamily="18" charset="0"/>
              </a:rPr>
              <a:t> R</a:t>
            </a:r>
            <a:r>
              <a:rPr lang="en-US" sz="4400" i="1" baseline="-25000" dirty="0" smtClean="0">
                <a:solidFill>
                  <a:srgbClr val="0070C0"/>
                </a:solidFill>
                <a:latin typeface="Bookman Old Style" pitchFamily="18" charset="0"/>
              </a:rPr>
              <a:t>0 </a:t>
            </a:r>
            <a:r>
              <a:rPr lang="en-US" sz="4400" i="1" dirty="0" smtClean="0">
                <a:solidFill>
                  <a:srgbClr val="0070C0"/>
                </a:solidFill>
                <a:latin typeface="Bookman Old Style" pitchFamily="18" charset="0"/>
              </a:rPr>
              <a:t>= the resistance at the reference temperature, usually 20°C</a:t>
            </a:r>
          </a:p>
          <a:p>
            <a:r>
              <a:rPr lang="en-US" sz="4400" i="1" dirty="0" smtClean="0">
                <a:solidFill>
                  <a:srgbClr val="0070C0"/>
                </a:solidFill>
                <a:latin typeface="Bookman Old Style" pitchFamily="18" charset="0"/>
              </a:rPr>
              <a:t>  </a:t>
            </a:r>
            <a:r>
              <a:rPr lang="el-GR" sz="4400" i="1" dirty="0" smtClean="0">
                <a:solidFill>
                  <a:srgbClr val="0070C0"/>
                </a:solidFill>
                <a:latin typeface="Bookman Old Style" pitchFamily="18" charset="0"/>
              </a:rPr>
              <a:t></a:t>
            </a:r>
            <a:r>
              <a:rPr lang="en-US" sz="4400" i="1" dirty="0" smtClean="0">
                <a:solidFill>
                  <a:srgbClr val="0070C0"/>
                </a:solidFill>
                <a:latin typeface="Bookman Old Style" pitchFamily="18" charset="0"/>
              </a:rPr>
              <a:t> = the temperature coefficient of resistance</a:t>
            </a:r>
          </a:p>
          <a:p>
            <a:r>
              <a:rPr lang="en-US" sz="4400" i="1" dirty="0" smtClean="0">
                <a:solidFill>
                  <a:srgbClr val="0070C0"/>
                </a:solidFill>
                <a:latin typeface="Bookman Old Style" pitchFamily="18" charset="0"/>
              </a:rPr>
              <a:t>∆T = the difference between the operating and the reference     temperature</a:t>
            </a:r>
            <a:endParaRPr lang="en-US" sz="4400" i="1" dirty="0">
              <a:solidFill>
                <a:srgbClr val="0070C0"/>
              </a:solidFill>
              <a:latin typeface="Bookman Old Style" pitchFamily="18" charset="0"/>
            </a:endParaRPr>
          </a:p>
        </p:txBody>
      </p:sp>
      <p:sp>
        <p:nvSpPr>
          <p:cNvPr id="6" name="Rectangle 5"/>
          <p:cNvSpPr/>
          <p:nvPr/>
        </p:nvSpPr>
        <p:spPr>
          <a:xfrm>
            <a:off x="990600" y="457200"/>
            <a:ext cx="13258800" cy="1938992"/>
          </a:xfrm>
          <a:prstGeom prst="rect">
            <a:avLst/>
          </a:prstGeom>
        </p:spPr>
        <p:txBody>
          <a:bodyPr wrap="square">
            <a:spAutoFit/>
          </a:bodyPr>
          <a:lstStyle/>
          <a:p>
            <a:pPr algn="just" eaLnBrk="1" hangingPunct="1"/>
            <a:r>
              <a:rPr lang="en-US" sz="4000" dirty="0" smtClean="0">
                <a:latin typeface="Bookman Old Style" pitchFamily="18" charset="0"/>
              </a:rPr>
              <a:t>The relationship between temperature and resistance of conductors in the temperature range near 0</a:t>
            </a:r>
            <a:r>
              <a:rPr lang="en-US" sz="4000" baseline="30000" dirty="0" smtClean="0">
                <a:latin typeface="Bookman Old Style" pitchFamily="18" charset="0"/>
              </a:rPr>
              <a:t>o</a:t>
            </a:r>
            <a:r>
              <a:rPr lang="en-US" sz="4000" dirty="0" smtClean="0">
                <a:latin typeface="Bookman Old Style" pitchFamily="18" charset="0"/>
              </a:rPr>
              <a:t>C can be calculated from the equation: </a:t>
            </a:r>
            <a:endParaRPr lang="en-US" sz="4000" baseline="-25000" dirty="0">
              <a:latin typeface="Bookman Old Style" pitchFamily="18" charset="0"/>
              <a:cs typeface="Arial" pitchFamily="34" charset="0"/>
            </a:endParaRPr>
          </a:p>
        </p:txBody>
      </p:sp>
      <p:pic>
        <p:nvPicPr>
          <p:cNvPr id="119811" name="Picture 3"/>
          <p:cNvPicPr>
            <a:picLocks noChangeAspect="1" noChangeArrowheads="1"/>
          </p:cNvPicPr>
          <p:nvPr/>
        </p:nvPicPr>
        <p:blipFill>
          <a:blip r:embed="rId4" cstate="print"/>
          <a:srcRect l="41801" t="30107" r="39558" b="33562"/>
          <a:stretch>
            <a:fillRect/>
          </a:stretch>
        </p:blipFill>
        <p:spPr bwMode="auto">
          <a:xfrm>
            <a:off x="14802729" y="838200"/>
            <a:ext cx="8057271" cy="8382000"/>
          </a:xfrm>
          <a:prstGeom prst="rect">
            <a:avLst/>
          </a:prstGeom>
          <a:noFill/>
          <a:ln w="9525">
            <a:noFill/>
            <a:miter lim="800000"/>
            <a:headEnd/>
            <a:tailEnd/>
          </a:ln>
        </p:spPr>
      </p:pic>
      <p:sp>
        <p:nvSpPr>
          <p:cNvPr id="8" name="Rectangle 7"/>
          <p:cNvSpPr/>
          <p:nvPr/>
        </p:nvSpPr>
        <p:spPr>
          <a:xfrm>
            <a:off x="609600" y="9677400"/>
            <a:ext cx="21412200" cy="3323987"/>
          </a:xfrm>
          <a:prstGeom prst="rect">
            <a:avLst/>
          </a:prstGeom>
        </p:spPr>
        <p:txBody>
          <a:bodyPr wrap="square">
            <a:spAutoFit/>
          </a:bodyPr>
          <a:lstStyle/>
          <a:p>
            <a:pPr marL="0" lvl="1" indent="0" algn="just">
              <a:buFont typeface="Wingdings" pitchFamily="2" charset="2"/>
              <a:buChar char="ü"/>
            </a:pPr>
            <a:r>
              <a:rPr lang="en-US" sz="4200" b="1" i="1" dirty="0" smtClean="0">
                <a:solidFill>
                  <a:schemeClr val="accent6">
                    <a:lumMod val="50000"/>
                  </a:schemeClr>
                </a:solidFill>
                <a:latin typeface="Bookman Old Style" pitchFamily="18" charset="0"/>
              </a:rPr>
              <a:t>Platinum wire has a temperature coefficient of 0.0039 </a:t>
            </a:r>
            <a:r>
              <a:rPr lang="en-US" sz="4200" b="1" i="1" dirty="0" smtClean="0">
                <a:solidFill>
                  <a:schemeClr val="accent6">
                    <a:lumMod val="50000"/>
                  </a:schemeClr>
                </a:solidFill>
                <a:latin typeface="Bookman Old Style" pitchFamily="18" charset="0"/>
                <a:sym typeface="Symbol" pitchFamily="18" charset="2"/>
              </a:rPr>
              <a:t>//C, which means that the resistance goes up 0.0039  for </a:t>
            </a:r>
            <a:r>
              <a:rPr lang="en-US" sz="4200" b="1" i="1" u="sng" dirty="0" smtClean="0">
                <a:solidFill>
                  <a:schemeClr val="accent6">
                    <a:lumMod val="50000"/>
                  </a:schemeClr>
                </a:solidFill>
                <a:latin typeface="Bookman Old Style" pitchFamily="18" charset="0"/>
                <a:sym typeface="Symbol" pitchFamily="18" charset="2"/>
              </a:rPr>
              <a:t>each ohm</a:t>
            </a:r>
            <a:r>
              <a:rPr lang="en-US" sz="4200" b="1" i="1" dirty="0" smtClean="0">
                <a:solidFill>
                  <a:schemeClr val="accent6">
                    <a:lumMod val="50000"/>
                  </a:schemeClr>
                </a:solidFill>
                <a:latin typeface="Bookman Old Style" pitchFamily="18" charset="0"/>
                <a:sym typeface="Symbol" pitchFamily="18" charset="2"/>
              </a:rPr>
              <a:t> of wire for each Celsius degree of temperature rise</a:t>
            </a:r>
          </a:p>
          <a:p>
            <a:pPr marL="0" lvl="1" indent="0" algn="just">
              <a:buFont typeface="Wingdings" pitchFamily="2" charset="2"/>
              <a:buChar char="ü"/>
            </a:pPr>
            <a:r>
              <a:rPr lang="en-US" sz="4200" dirty="0" smtClean="0">
                <a:latin typeface="Bookman Old Style" pitchFamily="18" charset="0"/>
                <a:sym typeface="Symbol" pitchFamily="18" charset="2"/>
              </a:rPr>
              <a:t>Therefore, a 100-platinum RTD has a resistance of 100  at 0C, and it has a positive temperature coefficient of 0.39 /C</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810000" y="0"/>
            <a:ext cx="14262104" cy="150614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5600" b="1" i="1" dirty="0" smtClean="0">
                <a:latin typeface="Bookman Old Style" pitchFamily="18" charset="0"/>
                <a:cs typeface="Times New Roman" pitchFamily="18" charset="0"/>
              </a:rPr>
              <a:t>Advantages of platinum as RTD</a:t>
            </a:r>
          </a:p>
        </p:txBody>
      </p:sp>
      <p:sp>
        <p:nvSpPr>
          <p:cNvPr id="69635" name="Rectangle 3"/>
          <p:cNvSpPr>
            <a:spLocks noGrp="1" noChangeArrowheads="1"/>
          </p:cNvSpPr>
          <p:nvPr>
            <p:ph idx="1"/>
          </p:nvPr>
        </p:nvSpPr>
        <p:spPr>
          <a:xfrm>
            <a:off x="533400" y="1600200"/>
            <a:ext cx="21793200" cy="9755188"/>
          </a:xfrm>
        </p:spPr>
        <p:txBody>
          <a:bodyPr rtlCol="0">
            <a:noAutofit/>
          </a:bodyPr>
          <a:lstStyle/>
          <a:p>
            <a:pPr marL="1066660" indent="-1066660" algn="just" defTabSz="1645246" eaLnBrk="1" fontAlgn="auto" hangingPunct="1">
              <a:lnSpc>
                <a:spcPct val="150000"/>
              </a:lnSpc>
              <a:spcBef>
                <a:spcPts val="997"/>
              </a:spcBef>
              <a:spcAft>
                <a:spcPts val="0"/>
              </a:spcAft>
              <a:buFont typeface="+mj-lt"/>
              <a:buAutoNum type="arabicPeriod"/>
              <a:defRPr/>
            </a:pPr>
            <a:r>
              <a:rPr lang="en-US" sz="5400" dirty="0" smtClean="0">
                <a:latin typeface="Bookman Old Style" pitchFamily="18" charset="0"/>
                <a:ea typeface="Calibri" pitchFamily="34" charset="0"/>
                <a:cs typeface="Times New Roman" pitchFamily="18" charset="0"/>
              </a:rPr>
              <a:t>The temperature-resistance characteristics of pure platinum are stable over a wide range of temperatures.</a:t>
            </a:r>
          </a:p>
          <a:p>
            <a:pPr marL="1066660" indent="-1066660" algn="just" defTabSz="1645246" eaLnBrk="1" fontAlgn="auto" hangingPunct="1">
              <a:lnSpc>
                <a:spcPct val="150000"/>
              </a:lnSpc>
              <a:spcBef>
                <a:spcPts val="997"/>
              </a:spcBef>
              <a:spcAft>
                <a:spcPts val="0"/>
              </a:spcAft>
              <a:buFont typeface="+mj-lt"/>
              <a:buAutoNum type="arabicPeriod"/>
              <a:defRPr/>
            </a:pPr>
            <a:r>
              <a:rPr lang="en-US" sz="5400" dirty="0" smtClean="0">
                <a:latin typeface="Bookman Old Style" pitchFamily="18" charset="0"/>
                <a:ea typeface="Calibri" pitchFamily="34" charset="0"/>
                <a:cs typeface="Times New Roman" pitchFamily="18" charset="0"/>
              </a:rPr>
              <a:t>It has high resistance to chemical attack and contamination</a:t>
            </a:r>
          </a:p>
          <a:p>
            <a:pPr marL="1066660" indent="-1066660" algn="just" defTabSz="1645246" eaLnBrk="1" fontAlgn="auto" hangingPunct="1">
              <a:lnSpc>
                <a:spcPct val="150000"/>
              </a:lnSpc>
              <a:spcBef>
                <a:spcPts val="997"/>
              </a:spcBef>
              <a:spcAft>
                <a:spcPts val="0"/>
              </a:spcAft>
              <a:buFont typeface="+mj-lt"/>
              <a:buAutoNum type="arabicPeriod"/>
              <a:defRPr/>
            </a:pPr>
            <a:r>
              <a:rPr lang="en-US" sz="5400" dirty="0" smtClean="0">
                <a:latin typeface="Bookman Old Style" pitchFamily="18" charset="0"/>
                <a:ea typeface="Calibri" pitchFamily="34" charset="0"/>
                <a:cs typeface="Times New Roman" pitchFamily="18" charset="0"/>
              </a:rPr>
              <a:t>It forms the most easily reproducible type of temperature transducer with a high degree of accuracy .</a:t>
            </a:r>
          </a:p>
          <a:p>
            <a:pPr marL="1066660" indent="-1066660" algn="just" defTabSz="1645246" eaLnBrk="1" fontAlgn="auto" hangingPunct="1">
              <a:lnSpc>
                <a:spcPct val="150000"/>
              </a:lnSpc>
              <a:spcBef>
                <a:spcPts val="997"/>
              </a:spcBef>
              <a:spcAft>
                <a:spcPts val="0"/>
              </a:spcAft>
              <a:buFont typeface="+mj-lt"/>
              <a:buAutoNum type="arabicPeriod"/>
              <a:defRPr/>
            </a:pPr>
            <a:r>
              <a:rPr lang="en-US" sz="5400" dirty="0" smtClean="0">
                <a:latin typeface="Bookman Old Style" pitchFamily="18" charset="0"/>
                <a:ea typeface="Calibri" pitchFamily="34" charset="0"/>
                <a:cs typeface="Times New Roman" pitchFamily="18" charset="0"/>
              </a:rPr>
              <a:t>It can have accuracy ± 0.01 </a:t>
            </a:r>
            <a:r>
              <a:rPr lang="en-US" sz="5400" baseline="30000" dirty="0" err="1" smtClean="0">
                <a:latin typeface="Bookman Old Style" pitchFamily="18" charset="0"/>
                <a:ea typeface="Calibri" pitchFamily="34" charset="0"/>
                <a:cs typeface="Times New Roman" pitchFamily="18" charset="0"/>
              </a:rPr>
              <a:t>o</a:t>
            </a:r>
            <a:r>
              <a:rPr lang="en-US" sz="5400" dirty="0" err="1" smtClean="0">
                <a:latin typeface="Bookman Old Style" pitchFamily="18" charset="0"/>
                <a:ea typeface="Calibri" pitchFamily="34" charset="0"/>
                <a:cs typeface="Times New Roman" pitchFamily="18" charset="0"/>
              </a:rPr>
              <a:t>C</a:t>
            </a:r>
            <a:r>
              <a:rPr lang="en-US" sz="5400" dirty="0" smtClean="0">
                <a:latin typeface="Bookman Old Style" pitchFamily="18" charset="0"/>
                <a:ea typeface="Calibri" pitchFamily="34" charset="0"/>
                <a:cs typeface="Times New Roman" pitchFamily="18" charset="0"/>
              </a:rPr>
              <a:t> up to 500 </a:t>
            </a:r>
            <a:r>
              <a:rPr lang="en-US" sz="5400" baseline="30000" dirty="0" err="1" smtClean="0">
                <a:latin typeface="Bookman Old Style" pitchFamily="18" charset="0"/>
                <a:ea typeface="Calibri" pitchFamily="34" charset="0"/>
                <a:cs typeface="Times New Roman" pitchFamily="18" charset="0"/>
              </a:rPr>
              <a:t>o</a:t>
            </a:r>
            <a:r>
              <a:rPr lang="en-US" sz="5400" dirty="0" err="1" smtClean="0">
                <a:latin typeface="Bookman Old Style" pitchFamily="18" charset="0"/>
                <a:ea typeface="Calibri" pitchFamily="34" charset="0"/>
                <a:cs typeface="Times New Roman" pitchFamily="18" charset="0"/>
              </a:rPr>
              <a:t>C</a:t>
            </a:r>
            <a:r>
              <a:rPr lang="en-US" sz="5400" dirty="0" smtClean="0">
                <a:latin typeface="Bookman Old Style" pitchFamily="18" charset="0"/>
                <a:ea typeface="Calibri" pitchFamily="34" charset="0"/>
                <a:cs typeface="Times New Roman" pitchFamily="18" charset="0"/>
              </a:rPr>
              <a:t> and ± 0.1 </a:t>
            </a:r>
            <a:r>
              <a:rPr lang="en-US" sz="5400" baseline="30000" dirty="0" err="1" smtClean="0">
                <a:latin typeface="Bookman Old Style" pitchFamily="18" charset="0"/>
                <a:ea typeface="Calibri" pitchFamily="34" charset="0"/>
                <a:cs typeface="Times New Roman" pitchFamily="18" charset="0"/>
              </a:rPr>
              <a:t>o</a:t>
            </a:r>
            <a:r>
              <a:rPr lang="en-US" sz="5400" dirty="0" err="1" smtClean="0">
                <a:latin typeface="Bookman Old Style" pitchFamily="18" charset="0"/>
                <a:ea typeface="Calibri" pitchFamily="34" charset="0"/>
                <a:cs typeface="Times New Roman" pitchFamily="18" charset="0"/>
              </a:rPr>
              <a:t>C</a:t>
            </a:r>
            <a:r>
              <a:rPr lang="en-US" sz="5400" dirty="0" smtClean="0">
                <a:latin typeface="Bookman Old Style" pitchFamily="18" charset="0"/>
                <a:ea typeface="Calibri" pitchFamily="34" charset="0"/>
                <a:cs typeface="Times New Roman" pitchFamily="18" charset="0"/>
              </a:rPr>
              <a:t> up to 1200 </a:t>
            </a:r>
            <a:r>
              <a:rPr lang="en-US" sz="5400" baseline="30000" dirty="0" err="1" smtClean="0">
                <a:latin typeface="Bookman Old Style" pitchFamily="18" charset="0"/>
                <a:ea typeface="Calibri" pitchFamily="34" charset="0"/>
                <a:cs typeface="Times New Roman" pitchFamily="18" charset="0"/>
              </a:rPr>
              <a:t>o</a:t>
            </a:r>
            <a:r>
              <a:rPr lang="en-US" sz="5400" dirty="0" err="1" smtClean="0">
                <a:latin typeface="Bookman Old Style" pitchFamily="18" charset="0"/>
                <a:ea typeface="Calibri" pitchFamily="34" charset="0"/>
                <a:cs typeface="Times New Roman" pitchFamily="18" charset="0"/>
              </a:rPr>
              <a:t>C.</a:t>
            </a:r>
            <a:endParaRPr lang="en-US" sz="5400" dirty="0" smtClean="0">
              <a:latin typeface="Bookman Old Style" pitchFamily="18" charset="0"/>
              <a:ea typeface="Calibri" pitchFamily="34" charset="0"/>
              <a:cs typeface="Times New Roman" pitchFamily="18" charset="0"/>
            </a:endParaRPr>
          </a:p>
          <a:p>
            <a:pPr marL="1066660" indent="-1066660" algn="just" defTabSz="1645246" eaLnBrk="1" fontAlgn="auto" hangingPunct="1">
              <a:lnSpc>
                <a:spcPct val="150000"/>
              </a:lnSpc>
              <a:spcBef>
                <a:spcPts val="997"/>
              </a:spcBef>
              <a:spcAft>
                <a:spcPts val="0"/>
              </a:spcAft>
              <a:buFont typeface="+mj-lt"/>
              <a:buAutoNum type="arabicPeriod"/>
              <a:defRPr/>
            </a:pPr>
            <a:r>
              <a:rPr lang="en-US" sz="5400" dirty="0" smtClean="0">
                <a:latin typeface="Bookman Old Style" pitchFamily="18" charset="0"/>
              </a:rPr>
              <a:t>Linearity over a wide operating range</a:t>
            </a:r>
            <a:endParaRPr lang="en-US" sz="5400" dirty="0" smtClean="0">
              <a:latin typeface="Bookman Old Style" pitchFamily="18" charset="0"/>
              <a:ea typeface="Calibri" pitchFamily="34" charset="0"/>
              <a:cs typeface="Times New Roman" pitchFamily="18" charset="0"/>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5486400" y="0"/>
            <a:ext cx="11671304" cy="1601391"/>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6600" b="1" i="1" dirty="0" smtClean="0">
                <a:latin typeface="Bookman Old Style" pitchFamily="18" charset="0"/>
                <a:cs typeface="Times New Roman" pitchFamily="18" charset="0"/>
              </a:rPr>
              <a:t>Limitations of RTD</a:t>
            </a:r>
          </a:p>
        </p:txBody>
      </p:sp>
      <p:sp>
        <p:nvSpPr>
          <p:cNvPr id="82947" name="Rectangle 3"/>
          <p:cNvSpPr>
            <a:spLocks noGrp="1" noChangeArrowheads="1"/>
          </p:cNvSpPr>
          <p:nvPr>
            <p:ph idx="1"/>
          </p:nvPr>
        </p:nvSpPr>
        <p:spPr>
          <a:xfrm>
            <a:off x="762000" y="1828800"/>
            <a:ext cx="21564600" cy="9751219"/>
          </a:xfrm>
        </p:spPr>
        <p:txBody>
          <a:bodyPr/>
          <a:lstStyle/>
          <a:p>
            <a:pPr algn="just" eaLnBrk="1" hangingPunct="1">
              <a:spcBef>
                <a:spcPts val="1036"/>
              </a:spcBef>
              <a:spcAft>
                <a:spcPts val="2057"/>
              </a:spcAft>
              <a:buFont typeface="+mj-lt"/>
              <a:buAutoNum type="arabicPeriod"/>
            </a:pPr>
            <a:r>
              <a:rPr lang="en-US" sz="4000" dirty="0" smtClean="0">
                <a:latin typeface="Bookman Old Style" pitchFamily="18" charset="0"/>
                <a:ea typeface="Calibri" pitchFamily="34" charset="0"/>
                <a:cs typeface="Times New Roman" pitchFamily="18" charset="0"/>
              </a:rPr>
              <a:t>These are resistive devices, and accordingly they function by passing a current through a sensor. </a:t>
            </a:r>
          </a:p>
          <a:p>
            <a:pPr algn="just" eaLnBrk="1" hangingPunct="1">
              <a:spcBef>
                <a:spcPts val="1036"/>
              </a:spcBef>
              <a:spcAft>
                <a:spcPts val="2057"/>
              </a:spcAft>
              <a:buFont typeface="+mj-lt"/>
              <a:buAutoNum type="arabicPeriod"/>
            </a:pPr>
            <a:r>
              <a:rPr lang="en-US" sz="4000" dirty="0" smtClean="0">
                <a:latin typeface="Bookman Old Style" pitchFamily="18" charset="0"/>
                <a:ea typeface="Calibri" pitchFamily="34" charset="0"/>
                <a:cs typeface="Times New Roman" pitchFamily="18" charset="0"/>
              </a:rPr>
              <a:t>Even though only a very small current is generally employed, it creates a certain amount of heat and thus can throw off the temperature reading. </a:t>
            </a:r>
          </a:p>
          <a:p>
            <a:pPr algn="just" eaLnBrk="1" hangingPunct="1">
              <a:spcBef>
                <a:spcPts val="1036"/>
              </a:spcBef>
              <a:spcAft>
                <a:spcPts val="2057"/>
              </a:spcAft>
              <a:buFont typeface="+mj-lt"/>
              <a:buAutoNum type="arabicPeriod"/>
            </a:pPr>
            <a:r>
              <a:rPr lang="en-US" sz="4000" dirty="0" smtClean="0">
                <a:latin typeface="Bookman Old Style" pitchFamily="18" charset="0"/>
                <a:ea typeface="Calibri" pitchFamily="34" charset="0"/>
                <a:cs typeface="Times New Roman" pitchFamily="18" charset="0"/>
              </a:rPr>
              <a:t>This self heating in resistive sensors can be significant when dealing with a still fluid (i.e., one that is neither flowing nor agitated), because there is less carry-off of the heat generated. </a:t>
            </a:r>
          </a:p>
          <a:p>
            <a:pPr algn="just" eaLnBrk="1" hangingPunct="1">
              <a:spcBef>
                <a:spcPts val="1036"/>
              </a:spcBef>
              <a:spcAft>
                <a:spcPts val="2057"/>
              </a:spcAft>
              <a:buFont typeface="+mj-lt"/>
              <a:buAutoNum type="arabicPeriod"/>
            </a:pPr>
            <a:r>
              <a:rPr lang="en-US" sz="4000" dirty="0" smtClean="0">
                <a:latin typeface="Bookman Old Style" pitchFamily="18" charset="0"/>
                <a:ea typeface="Calibri" pitchFamily="34" charset="0"/>
                <a:cs typeface="Times New Roman" pitchFamily="18" charset="0"/>
              </a:rPr>
              <a:t>This problem does not arise with thermocouples, which are essentially zero-current devices.</a:t>
            </a:r>
          </a:p>
          <a:p>
            <a:pPr marL="342900" indent="-342900" eaLnBrk="1" hangingPunct="1">
              <a:buFontTx/>
              <a:buAutoNum type="arabicPeriod"/>
            </a:pPr>
            <a:r>
              <a:rPr lang="en-US" sz="4000" dirty="0" smtClean="0">
                <a:latin typeface="Bookman Old Style" pitchFamily="18" charset="0"/>
              </a:rPr>
              <a:t>Low sensitivity</a:t>
            </a:r>
          </a:p>
          <a:p>
            <a:pPr marL="342900" indent="-342900" eaLnBrk="1" hangingPunct="1">
              <a:buFontTx/>
              <a:buAutoNum type="arabicPeriod"/>
            </a:pPr>
            <a:r>
              <a:rPr lang="en-US" sz="4000" dirty="0" smtClean="0">
                <a:latin typeface="Bookman Old Style" pitchFamily="18" charset="0"/>
                <a:cs typeface="Arial" pitchFamily="34" charset="0"/>
              </a:rPr>
              <a:t>It can be affected by contact resistance, shock and vibration</a:t>
            </a:r>
          </a:p>
          <a:p>
            <a:pPr marL="342900" indent="-342900" eaLnBrk="1" hangingPunct="1">
              <a:buFontTx/>
              <a:buAutoNum type="arabicPeriod"/>
            </a:pPr>
            <a:r>
              <a:rPr lang="en-US" sz="4000" dirty="0" smtClean="0">
                <a:latin typeface="Bookman Old Style" pitchFamily="18" charset="0"/>
                <a:cs typeface="Arial" pitchFamily="34" charset="0"/>
              </a:rPr>
              <a:t>No point sensing</a:t>
            </a:r>
          </a:p>
          <a:p>
            <a:pPr marL="342900" indent="-342900" eaLnBrk="1" hangingPunct="1">
              <a:buFontTx/>
              <a:buAutoNum type="arabicPeriod"/>
            </a:pPr>
            <a:r>
              <a:rPr lang="en-US" sz="4000" dirty="0" smtClean="0">
                <a:latin typeface="Bookman Old Style" pitchFamily="18" charset="0"/>
                <a:cs typeface="Arial" pitchFamily="34" charset="0"/>
              </a:rPr>
              <a:t>Higher cost than other temperature transducers</a:t>
            </a:r>
          </a:p>
          <a:p>
            <a:pPr marL="342900" indent="-342900" eaLnBrk="1" hangingPunct="1">
              <a:buFontTx/>
              <a:buAutoNum type="arabicPeriod"/>
            </a:pPr>
            <a:r>
              <a:rPr lang="en-US" sz="4000" dirty="0" smtClean="0">
                <a:latin typeface="Bookman Old Style" pitchFamily="18" charset="0"/>
                <a:cs typeface="Arial" pitchFamily="34" charset="0"/>
              </a:rPr>
              <a:t>Requires 3 or 4 wire for its operation and associated instrumentation to eliminate errors due to lead resistance</a:t>
            </a:r>
          </a:p>
          <a:p>
            <a:pPr algn="just" eaLnBrk="1" hangingPunct="1">
              <a:spcBef>
                <a:spcPts val="1036"/>
              </a:spcBef>
              <a:spcAft>
                <a:spcPts val="2057"/>
              </a:spcAft>
              <a:buFont typeface="+mj-lt"/>
              <a:buAutoNum type="arabicPeriod"/>
            </a:pPr>
            <a:endParaRPr lang="en-US" sz="4000" dirty="0" smtClean="0">
              <a:latin typeface="Bookman Old Style" pitchFamily="18" charset="0"/>
              <a:ea typeface="Calibri" pitchFamily="34" charset="0"/>
              <a:cs typeface="Times New Roman" pitchFamily="18" charset="0"/>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09600"/>
            <a:ext cx="22250400" cy="12000721"/>
          </a:xfrm>
          <a:prstGeom prst="rect">
            <a:avLst/>
          </a:prstGeom>
        </p:spPr>
        <p:txBody>
          <a:bodyPr wrap="square">
            <a:spAutoFit/>
          </a:bodyPr>
          <a:lstStyle/>
          <a:p>
            <a:r>
              <a:rPr lang="en-US" sz="5400" b="1" dirty="0" smtClean="0">
                <a:latin typeface="Bookman Old Style" pitchFamily="18" charset="0"/>
              </a:rPr>
              <a:t>Applications of Resistance Temperature Detectors</a:t>
            </a:r>
          </a:p>
          <a:p>
            <a:pPr marL="742950" indent="-742950">
              <a:lnSpc>
                <a:spcPct val="150000"/>
              </a:lnSpc>
              <a:buFont typeface="+mj-lt"/>
              <a:buAutoNum type="arabicPeriod"/>
            </a:pPr>
            <a:r>
              <a:rPr lang="en-US" sz="5400" dirty="0" smtClean="0">
                <a:latin typeface="Bookman Old Style" pitchFamily="18" charset="0"/>
              </a:rPr>
              <a:t>Air conditioning and refrigeration servicing</a:t>
            </a:r>
          </a:p>
          <a:p>
            <a:pPr marL="742950" indent="-742950">
              <a:lnSpc>
                <a:spcPct val="150000"/>
              </a:lnSpc>
              <a:buFont typeface="+mj-lt"/>
              <a:buAutoNum type="arabicPeriod"/>
            </a:pPr>
            <a:r>
              <a:rPr lang="en-US" sz="5400" dirty="0" smtClean="0">
                <a:latin typeface="Bookman Old Style" pitchFamily="18" charset="0"/>
              </a:rPr>
              <a:t>Food Processing</a:t>
            </a:r>
          </a:p>
          <a:p>
            <a:pPr marL="742950" indent="-742950">
              <a:lnSpc>
                <a:spcPct val="150000"/>
              </a:lnSpc>
              <a:buFont typeface="+mj-lt"/>
              <a:buAutoNum type="arabicPeriod"/>
            </a:pPr>
            <a:r>
              <a:rPr lang="en-US" sz="5400" dirty="0" smtClean="0">
                <a:latin typeface="Bookman Old Style" pitchFamily="18" charset="0"/>
              </a:rPr>
              <a:t>Stoves and grills</a:t>
            </a:r>
          </a:p>
          <a:p>
            <a:pPr marL="742950" indent="-742950">
              <a:lnSpc>
                <a:spcPct val="150000"/>
              </a:lnSpc>
              <a:buFont typeface="+mj-lt"/>
              <a:buAutoNum type="arabicPeriod"/>
            </a:pPr>
            <a:r>
              <a:rPr lang="en-US" sz="5400" dirty="0" smtClean="0">
                <a:latin typeface="Bookman Old Style" pitchFamily="18" charset="0"/>
              </a:rPr>
              <a:t>Textile production</a:t>
            </a:r>
          </a:p>
          <a:p>
            <a:pPr marL="742950" indent="-742950">
              <a:lnSpc>
                <a:spcPct val="150000"/>
              </a:lnSpc>
              <a:buFont typeface="+mj-lt"/>
              <a:buAutoNum type="arabicPeriod"/>
            </a:pPr>
            <a:r>
              <a:rPr lang="en-US" sz="5400" dirty="0" smtClean="0">
                <a:latin typeface="Bookman Old Style" pitchFamily="18" charset="0"/>
              </a:rPr>
              <a:t>Plastics processing</a:t>
            </a:r>
          </a:p>
          <a:p>
            <a:pPr marL="742950" indent="-742950">
              <a:lnSpc>
                <a:spcPct val="150000"/>
              </a:lnSpc>
              <a:buFont typeface="+mj-lt"/>
              <a:buAutoNum type="arabicPeriod"/>
            </a:pPr>
            <a:r>
              <a:rPr lang="en-US" sz="5400" dirty="0" smtClean="0">
                <a:latin typeface="Bookman Old Style" pitchFamily="18" charset="0"/>
              </a:rPr>
              <a:t>Petrochemical processing</a:t>
            </a:r>
          </a:p>
          <a:p>
            <a:pPr marL="742950" indent="-742950">
              <a:lnSpc>
                <a:spcPct val="150000"/>
              </a:lnSpc>
              <a:buFont typeface="+mj-lt"/>
              <a:buAutoNum type="arabicPeriod"/>
            </a:pPr>
            <a:r>
              <a:rPr lang="en-US" sz="5400" dirty="0" smtClean="0">
                <a:latin typeface="Bookman Old Style" pitchFamily="18" charset="0"/>
              </a:rPr>
              <a:t>Micro electronics</a:t>
            </a:r>
          </a:p>
          <a:p>
            <a:pPr marL="742950" indent="-742950">
              <a:lnSpc>
                <a:spcPct val="150000"/>
              </a:lnSpc>
              <a:buFont typeface="+mj-lt"/>
              <a:buAutoNum type="arabicPeriod"/>
            </a:pPr>
            <a:r>
              <a:rPr lang="en-US" sz="5400" dirty="0" smtClean="0">
                <a:latin typeface="Bookman Old Style" pitchFamily="18" charset="0"/>
              </a:rPr>
              <a:t>Air, gas and liquid temperature measurement</a:t>
            </a:r>
          </a:p>
          <a:p>
            <a:pPr marL="742950" indent="-742950">
              <a:lnSpc>
                <a:spcPct val="150000"/>
              </a:lnSpc>
              <a:buFont typeface="+mj-lt"/>
              <a:buAutoNum type="arabicPeriod"/>
            </a:pPr>
            <a:r>
              <a:rPr lang="en-US" sz="5400" dirty="0" smtClean="0">
                <a:latin typeface="Bookman Old Style" pitchFamily="18" charset="0"/>
              </a:rPr>
              <a:t>Exhaust gas temperature measurement</a:t>
            </a:r>
            <a:endParaRPr lang="en-US" sz="5400" dirty="0">
              <a:latin typeface="Bookman Old Style"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7315200" y="457200"/>
            <a:ext cx="7387162" cy="16002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sz="6300" b="1" dirty="0" smtClean="0">
                <a:solidFill>
                  <a:srgbClr val="FF0000"/>
                </a:solidFill>
                <a:latin typeface="Bookman Old Style" pitchFamily="18" charset="0"/>
                <a:cs typeface="Times New Roman" pitchFamily="18" charset="0"/>
              </a:rPr>
              <a:t>Comparison</a:t>
            </a:r>
          </a:p>
        </p:txBody>
      </p:sp>
      <p:pic>
        <p:nvPicPr>
          <p:cNvPr id="83971" name="Picture 5"/>
          <p:cNvPicPr>
            <a:picLocks noGrp="1" noChangeAspect="1" noChangeArrowheads="1"/>
          </p:cNvPicPr>
          <p:nvPr>
            <p:ph idx="1"/>
          </p:nvPr>
        </p:nvPicPr>
        <p:blipFill>
          <a:blip r:embed="rId3" cstate="print">
            <a:lum bright="-16000" contrast="26000"/>
          </a:blip>
          <a:srcRect r="25127"/>
          <a:stretch>
            <a:fillRect/>
          </a:stretch>
        </p:blipFill>
        <p:spPr>
          <a:xfrm>
            <a:off x="467421" y="2190750"/>
            <a:ext cx="21401979" cy="10858500"/>
          </a:xfr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248400" y="457200"/>
            <a:ext cx="8382000" cy="1619250"/>
          </a:xfrm>
          <a:prstGeom prst="roundRect">
            <a:avLst/>
          </a:prstGeom>
        </p:spPr>
        <p:style>
          <a:lnRef idx="1">
            <a:schemeClr val="accent6"/>
          </a:lnRef>
          <a:fillRef idx="2">
            <a:schemeClr val="accent6"/>
          </a:fillRef>
          <a:effectRef idx="1">
            <a:schemeClr val="accent6"/>
          </a:effectRef>
          <a:fontRef idx="minor">
            <a:schemeClr val="dk1"/>
          </a:fontRef>
        </p:style>
        <p:txBody>
          <a:bodyPr/>
          <a:lstStyle/>
          <a:p>
            <a:r>
              <a:rPr lang="en-US" b="1" i="1" dirty="0" smtClean="0">
                <a:solidFill>
                  <a:srgbClr val="FF0000"/>
                </a:solidFill>
                <a:latin typeface="Bookman Old Style" pitchFamily="18" charset="0"/>
              </a:rPr>
              <a:t>Transducer</a:t>
            </a:r>
            <a:endParaRPr lang="en-US" b="1" i="1" dirty="0">
              <a:solidFill>
                <a:srgbClr val="FF0000"/>
              </a:solidFill>
              <a:latin typeface="Bookman Old Style" pitchFamily="18" charset="0"/>
            </a:endParaRPr>
          </a:p>
        </p:txBody>
      </p:sp>
      <p:sp>
        <p:nvSpPr>
          <p:cNvPr id="78851" name="Text Box 3"/>
          <p:cNvSpPr txBox="1">
            <a:spLocks noChangeArrowheads="1"/>
          </p:cNvSpPr>
          <p:nvPr/>
        </p:nvSpPr>
        <p:spPr bwMode="auto">
          <a:xfrm>
            <a:off x="529172" y="2476502"/>
            <a:ext cx="21801666" cy="4478115"/>
          </a:xfrm>
          <a:prstGeom prst="rect">
            <a:avLst/>
          </a:prstGeom>
          <a:noFill/>
          <a:ln w="9525">
            <a:noFill/>
            <a:miter lim="800000"/>
            <a:headEnd/>
            <a:tailEnd/>
          </a:ln>
          <a:effectLst/>
        </p:spPr>
        <p:txBody>
          <a:bodyPr wrap="square" lIns="182847" tIns="91423" rIns="182847" bIns="91423">
            <a:spAutoFit/>
          </a:bodyPr>
          <a:lstStyle/>
          <a:p>
            <a:pPr algn="just">
              <a:spcBef>
                <a:spcPct val="50000"/>
              </a:spcBef>
              <a:buFont typeface="Wingdings" pitchFamily="2" charset="2"/>
              <a:buChar char="ü"/>
            </a:pPr>
            <a:r>
              <a:rPr lang="en-US" sz="5400" b="1" i="1" dirty="0">
                <a:solidFill>
                  <a:srgbClr val="7030A0"/>
                </a:solidFill>
                <a:latin typeface="Bookman Old Style" pitchFamily="18" charset="0"/>
              </a:rPr>
              <a:t>A device which converts one form of energy to another</a:t>
            </a:r>
          </a:p>
          <a:p>
            <a:pPr algn="just">
              <a:spcBef>
                <a:spcPct val="50000"/>
              </a:spcBef>
              <a:buFont typeface="Wingdings" pitchFamily="2" charset="2"/>
              <a:buChar char="ü"/>
            </a:pPr>
            <a:r>
              <a:rPr lang="en-US" sz="4400" b="1" i="1" dirty="0">
                <a:latin typeface="Bookman Old Style" pitchFamily="18" charset="0"/>
              </a:rPr>
              <a:t>When input is a physical quantity and output electrical </a:t>
            </a:r>
            <a:r>
              <a:rPr lang="en-US" sz="4400" b="1" i="1" dirty="0">
                <a:latin typeface="Bookman Old Style" pitchFamily="18" charset="0"/>
                <a:cs typeface="Times New Roman" pitchFamily="18" charset="0"/>
              </a:rPr>
              <a:t>→ </a:t>
            </a:r>
            <a:r>
              <a:rPr lang="en-US" sz="5400" b="1" i="1" dirty="0">
                <a:solidFill>
                  <a:srgbClr val="FF0000"/>
                </a:solidFill>
                <a:latin typeface="Bookman Old Style" pitchFamily="18" charset="0"/>
                <a:cs typeface="Times New Roman" pitchFamily="18" charset="0"/>
              </a:rPr>
              <a:t>Sensor</a:t>
            </a:r>
            <a:r>
              <a:rPr lang="en-US" sz="5400" b="1" i="1" dirty="0">
                <a:solidFill>
                  <a:srgbClr val="FF0000"/>
                </a:solidFill>
                <a:latin typeface="Bookman Old Style" pitchFamily="18" charset="0"/>
              </a:rPr>
              <a:t> </a:t>
            </a:r>
            <a:endParaRPr lang="en-US" sz="4400" b="1" i="1" dirty="0">
              <a:solidFill>
                <a:srgbClr val="FF0000"/>
              </a:solidFill>
              <a:latin typeface="Bookman Old Style" pitchFamily="18" charset="0"/>
            </a:endParaRPr>
          </a:p>
          <a:p>
            <a:pPr algn="just">
              <a:spcBef>
                <a:spcPct val="50000"/>
              </a:spcBef>
              <a:buFont typeface="Wingdings" pitchFamily="2" charset="2"/>
              <a:buChar char="ü"/>
            </a:pPr>
            <a:r>
              <a:rPr lang="en-US" sz="4400" b="1" i="1" dirty="0">
                <a:latin typeface="Bookman Old Style" pitchFamily="18" charset="0"/>
              </a:rPr>
              <a:t>When input is electrical and output a physical quantity → </a:t>
            </a:r>
            <a:r>
              <a:rPr lang="en-US" sz="4800" b="1" i="1" dirty="0">
                <a:solidFill>
                  <a:srgbClr val="FF0000"/>
                </a:solidFill>
                <a:latin typeface="Bookman Old Style" pitchFamily="18" charset="0"/>
              </a:rPr>
              <a:t>Actuator</a:t>
            </a:r>
            <a:r>
              <a:rPr lang="en-US" sz="4400" b="1" i="1" dirty="0">
                <a:latin typeface="Bookman Old Style" pitchFamily="18" charset="0"/>
              </a:rPr>
              <a:t> </a:t>
            </a:r>
          </a:p>
          <a:p>
            <a:pPr algn="just">
              <a:spcBef>
                <a:spcPct val="50000"/>
              </a:spcBef>
              <a:buFont typeface="Wingdings" pitchFamily="2" charset="2"/>
              <a:buChar char="ü"/>
            </a:pPr>
            <a:endParaRPr lang="en-US" sz="4800" dirty="0">
              <a:latin typeface="Bookman Old Style" pitchFamily="18" charset="0"/>
            </a:endParaRPr>
          </a:p>
        </p:txBody>
      </p:sp>
      <p:sp>
        <p:nvSpPr>
          <p:cNvPr id="78852" name="Text Box 4"/>
          <p:cNvSpPr txBox="1">
            <a:spLocks noChangeArrowheads="1"/>
          </p:cNvSpPr>
          <p:nvPr/>
        </p:nvSpPr>
        <p:spPr bwMode="auto">
          <a:xfrm>
            <a:off x="8466671" y="6381750"/>
            <a:ext cx="4614334" cy="9694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lIns="182847" tIns="91423" rIns="182847" bIns="91423">
            <a:spAutoFit/>
          </a:bodyPr>
          <a:lstStyle/>
          <a:p>
            <a:pPr algn="ctr">
              <a:spcBef>
                <a:spcPct val="50000"/>
              </a:spcBef>
            </a:pPr>
            <a:r>
              <a:rPr lang="en-US" sz="5100" b="1" dirty="0">
                <a:solidFill>
                  <a:srgbClr val="0070C0"/>
                </a:solidFill>
                <a:latin typeface="Bookman Old Style" pitchFamily="18" charset="0"/>
              </a:rPr>
              <a:t>Actuators</a:t>
            </a:r>
          </a:p>
        </p:txBody>
      </p:sp>
      <p:grpSp>
        <p:nvGrpSpPr>
          <p:cNvPr id="2" name="Group 25"/>
          <p:cNvGrpSpPr>
            <a:grpSpLocks/>
          </p:cNvGrpSpPr>
          <p:nvPr/>
        </p:nvGrpSpPr>
        <p:grpSpPr bwMode="auto">
          <a:xfrm>
            <a:off x="1375834" y="6381750"/>
            <a:ext cx="11938000" cy="6426200"/>
            <a:chOff x="384" y="2256"/>
            <a:chExt cx="3008" cy="2024"/>
          </a:xfrm>
        </p:grpSpPr>
        <p:sp>
          <p:nvSpPr>
            <p:cNvPr id="78856" name="Text Box 8"/>
            <p:cNvSpPr txBox="1">
              <a:spLocks noChangeArrowheads="1"/>
            </p:cNvSpPr>
            <p:nvPr/>
          </p:nvSpPr>
          <p:spPr bwMode="auto">
            <a:xfrm>
              <a:off x="437" y="2256"/>
              <a:ext cx="1013" cy="27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spcBef>
                  <a:spcPct val="50000"/>
                </a:spcBef>
              </a:pPr>
              <a:r>
                <a:rPr lang="en-US" sz="5100" b="1" dirty="0">
                  <a:solidFill>
                    <a:srgbClr val="0070C0"/>
                  </a:solidFill>
                  <a:latin typeface="Bookman Old Style" pitchFamily="18" charset="0"/>
                </a:rPr>
                <a:t>Sensors</a:t>
              </a:r>
            </a:p>
          </p:txBody>
        </p:sp>
        <p:sp>
          <p:nvSpPr>
            <p:cNvPr id="78857" name="Text Box 9"/>
            <p:cNvSpPr txBox="1">
              <a:spLocks noChangeArrowheads="1"/>
            </p:cNvSpPr>
            <p:nvPr/>
          </p:nvSpPr>
          <p:spPr bwMode="auto">
            <a:xfrm>
              <a:off x="491" y="2676"/>
              <a:ext cx="912" cy="456"/>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spAutoFit/>
            </a:bodyPr>
            <a:lstStyle/>
            <a:p>
              <a:pPr algn="ctr">
                <a:spcBef>
                  <a:spcPct val="50000"/>
                </a:spcBef>
              </a:pPr>
              <a:r>
                <a:rPr lang="en-US" sz="4400" b="1" dirty="0">
                  <a:solidFill>
                    <a:schemeClr val="tx1"/>
                  </a:solidFill>
                  <a:latin typeface="Bookman Old Style" pitchFamily="18" charset="0"/>
                </a:rPr>
                <a:t>Physical parameter</a:t>
              </a:r>
            </a:p>
          </p:txBody>
        </p:sp>
        <p:sp>
          <p:nvSpPr>
            <p:cNvPr id="78858" name="Text Box 10"/>
            <p:cNvSpPr txBox="1">
              <a:spLocks noChangeArrowheads="1"/>
            </p:cNvSpPr>
            <p:nvPr/>
          </p:nvSpPr>
          <p:spPr bwMode="auto">
            <a:xfrm>
              <a:off x="384" y="3744"/>
              <a:ext cx="1152" cy="417"/>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spAutoFit/>
            </a:bodyPr>
            <a:lstStyle/>
            <a:p>
              <a:pPr algn="ctr">
                <a:spcBef>
                  <a:spcPct val="50000"/>
                </a:spcBef>
              </a:pPr>
              <a:r>
                <a:rPr lang="en-US" sz="4000" b="1" dirty="0">
                  <a:solidFill>
                    <a:schemeClr val="tx1"/>
                  </a:solidFill>
                  <a:latin typeface="Bookman Old Style" pitchFamily="18" charset="0"/>
                </a:rPr>
                <a:t>Electrical Output</a:t>
              </a:r>
            </a:p>
          </p:txBody>
        </p:sp>
        <p:sp>
          <p:nvSpPr>
            <p:cNvPr id="78861" name="Text Box 13"/>
            <p:cNvSpPr txBox="1">
              <a:spLocks noChangeArrowheads="1"/>
            </p:cNvSpPr>
            <p:nvPr/>
          </p:nvSpPr>
          <p:spPr bwMode="auto">
            <a:xfrm>
              <a:off x="2197" y="2676"/>
              <a:ext cx="1104" cy="456"/>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spAutoFit/>
            </a:bodyPr>
            <a:lstStyle/>
            <a:p>
              <a:pPr algn="ctr">
                <a:spcBef>
                  <a:spcPct val="50000"/>
                </a:spcBef>
              </a:pPr>
              <a:r>
                <a:rPr lang="en-US" sz="4400" b="1" dirty="0">
                  <a:solidFill>
                    <a:schemeClr val="tx1"/>
                  </a:solidFill>
                  <a:latin typeface="Bookman Old Style" pitchFamily="18" charset="0"/>
                </a:rPr>
                <a:t>Electrical Input</a:t>
              </a:r>
            </a:p>
          </p:txBody>
        </p:sp>
        <p:sp>
          <p:nvSpPr>
            <p:cNvPr id="78862" name="Text Box 14"/>
            <p:cNvSpPr txBox="1">
              <a:spLocks noChangeArrowheads="1"/>
            </p:cNvSpPr>
            <p:nvPr/>
          </p:nvSpPr>
          <p:spPr bwMode="auto">
            <a:xfrm>
              <a:off x="2144" y="3786"/>
              <a:ext cx="1248" cy="494"/>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spAutoFit/>
            </a:bodyPr>
            <a:lstStyle/>
            <a:p>
              <a:pPr algn="ctr">
                <a:spcBef>
                  <a:spcPct val="50000"/>
                </a:spcBef>
              </a:pPr>
              <a:r>
                <a:rPr lang="en-US" sz="4800" b="1" dirty="0">
                  <a:solidFill>
                    <a:schemeClr val="tx1"/>
                  </a:solidFill>
                  <a:latin typeface="Bookman Old Style" pitchFamily="18" charset="0"/>
                </a:rPr>
                <a:t>Physical Output</a:t>
              </a:r>
            </a:p>
          </p:txBody>
        </p:sp>
      </p:grpSp>
      <p:sp>
        <p:nvSpPr>
          <p:cNvPr id="78865" name="Text Box 17"/>
          <p:cNvSpPr txBox="1">
            <a:spLocks noChangeArrowheads="1"/>
          </p:cNvSpPr>
          <p:nvPr/>
        </p:nvSpPr>
        <p:spPr bwMode="auto">
          <a:xfrm>
            <a:off x="14573250" y="6858000"/>
            <a:ext cx="5905500" cy="3570174"/>
          </a:xfrm>
          <a:prstGeom prst="rect">
            <a:avLst/>
          </a:prstGeom>
          <a:noFill/>
          <a:ln w="9525">
            <a:noFill/>
            <a:miter lim="800000"/>
            <a:headEnd/>
            <a:tailEnd/>
          </a:ln>
          <a:effectLst/>
        </p:spPr>
        <p:txBody>
          <a:bodyPr lIns="182847" tIns="91423" rIns="182847" bIns="91423">
            <a:spAutoFit/>
          </a:bodyPr>
          <a:lstStyle/>
          <a:p>
            <a:pPr>
              <a:spcBef>
                <a:spcPct val="50000"/>
              </a:spcBef>
            </a:pPr>
            <a:r>
              <a:rPr lang="en-US" sz="4000" b="1" u="sng" dirty="0">
                <a:latin typeface="Bookman Old Style" pitchFamily="18" charset="0"/>
              </a:rPr>
              <a:t>e.g. Piezoelectric</a:t>
            </a:r>
            <a:r>
              <a:rPr lang="en-US" sz="4000" b="1" dirty="0">
                <a:latin typeface="Bookman Old Style" pitchFamily="18" charset="0"/>
              </a:rPr>
              <a:t>:</a:t>
            </a:r>
          </a:p>
          <a:p>
            <a:pPr>
              <a:spcBef>
                <a:spcPct val="50000"/>
              </a:spcBef>
            </a:pPr>
            <a:r>
              <a:rPr lang="en-US" sz="4000" b="1" dirty="0">
                <a:latin typeface="Bookman Old Style" pitchFamily="18" charset="0"/>
              </a:rPr>
              <a:t>Force -&gt; voltage</a:t>
            </a:r>
          </a:p>
          <a:p>
            <a:pPr>
              <a:spcBef>
                <a:spcPct val="50000"/>
              </a:spcBef>
            </a:pPr>
            <a:r>
              <a:rPr lang="en-US" sz="4000" b="1" dirty="0">
                <a:latin typeface="Bookman Old Style" pitchFamily="18" charset="0"/>
              </a:rPr>
              <a:t>Voltage-&gt; Force </a:t>
            </a:r>
          </a:p>
          <a:p>
            <a:pPr>
              <a:spcBef>
                <a:spcPct val="50000"/>
              </a:spcBef>
            </a:pPr>
            <a:endParaRPr lang="en-US" sz="4000" b="1" dirty="0">
              <a:latin typeface="Bookman Old Style" pitchFamily="18" charset="0"/>
            </a:endParaRPr>
          </a:p>
        </p:txBody>
      </p:sp>
      <p:sp>
        <p:nvSpPr>
          <p:cNvPr id="22" name="Down Arrow 21"/>
          <p:cNvSpPr/>
          <p:nvPr/>
        </p:nvSpPr>
        <p:spPr>
          <a:xfrm>
            <a:off x="2751672" y="9239250"/>
            <a:ext cx="1481666" cy="1714500"/>
          </a:xfrm>
          <a:prstGeom prst="downArrow">
            <a:avLst/>
          </a:prstGeom>
        </p:spPr>
        <p:style>
          <a:lnRef idx="0">
            <a:schemeClr val="accent6"/>
          </a:lnRef>
          <a:fillRef idx="3">
            <a:schemeClr val="accent6"/>
          </a:fillRef>
          <a:effectRef idx="3">
            <a:schemeClr val="accent6"/>
          </a:effectRef>
          <a:fontRef idx="minor">
            <a:schemeClr val="lt1"/>
          </a:fontRef>
        </p:style>
        <p:txBody>
          <a:bodyPr lIns="106666" tIns="53333" rIns="106666" bIns="53333" rtlCol="0" anchor="ctr"/>
          <a:lstStyle/>
          <a:p>
            <a:pPr algn="ctr"/>
            <a:endParaRPr lang="en-US"/>
          </a:p>
        </p:txBody>
      </p:sp>
      <p:sp>
        <p:nvSpPr>
          <p:cNvPr id="23" name="Down Arrow 22"/>
          <p:cNvSpPr/>
          <p:nvPr/>
        </p:nvSpPr>
        <p:spPr>
          <a:xfrm>
            <a:off x="9948338" y="9334500"/>
            <a:ext cx="1481666" cy="1714500"/>
          </a:xfrm>
          <a:prstGeom prst="downArrow">
            <a:avLst/>
          </a:prstGeom>
        </p:spPr>
        <p:style>
          <a:lnRef idx="0">
            <a:schemeClr val="accent6"/>
          </a:lnRef>
          <a:fillRef idx="3">
            <a:schemeClr val="accent6"/>
          </a:fillRef>
          <a:effectRef idx="3">
            <a:schemeClr val="accent6"/>
          </a:effectRef>
          <a:fontRef idx="minor">
            <a:schemeClr val="lt1"/>
          </a:fontRef>
        </p:style>
        <p:txBody>
          <a:bodyPr lIns="106666" tIns="53333" rIns="106666" bIns="53333" rtlCol="0" anchor="ctr"/>
          <a:lstStyle/>
          <a:p>
            <a:pPr algn="ct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5" name="Picture 3"/>
          <p:cNvPicPr>
            <a:picLocks noChangeAspect="1" noChangeArrowheads="1"/>
          </p:cNvPicPr>
          <p:nvPr/>
        </p:nvPicPr>
        <p:blipFill>
          <a:blip r:embed="rId2" cstate="print"/>
          <a:srcRect l="37883" t="39537" r="19878" b="18750"/>
          <a:stretch>
            <a:fillRect/>
          </a:stretch>
        </p:blipFill>
        <p:spPr bwMode="auto">
          <a:xfrm>
            <a:off x="990600" y="2514600"/>
            <a:ext cx="21412200" cy="10591800"/>
          </a:xfrm>
          <a:prstGeom prst="rect">
            <a:avLst/>
          </a:prstGeom>
          <a:noFill/>
          <a:ln w="9525">
            <a:noFill/>
            <a:miter lim="800000"/>
            <a:headEnd/>
            <a:tailEnd/>
          </a:ln>
        </p:spPr>
      </p:pic>
      <p:sp>
        <p:nvSpPr>
          <p:cNvPr id="5" name="Rectangle 2"/>
          <p:cNvSpPr txBox="1">
            <a:spLocks noChangeArrowheads="1"/>
          </p:cNvSpPr>
          <p:nvPr/>
        </p:nvSpPr>
        <p:spPr>
          <a:xfrm>
            <a:off x="5334000" y="533401"/>
            <a:ext cx="12704238" cy="14478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marL="0" marR="0" lvl="0" indent="0" algn="ctr" defTabSz="1644433" rtl="0" eaLnBrk="1" fontAlgn="base" latinLnBrk="0" hangingPunct="1">
              <a:lnSpc>
                <a:spcPct val="100000"/>
              </a:lnSpc>
              <a:spcBef>
                <a:spcPct val="0"/>
              </a:spcBef>
              <a:spcAft>
                <a:spcPct val="0"/>
              </a:spcAft>
              <a:buClrTx/>
              <a:buSzTx/>
              <a:buFontTx/>
              <a:buNone/>
              <a:tabLst/>
              <a:defRPr/>
            </a:pPr>
            <a:r>
              <a:rPr kumimoji="0" lang="en-IN" sz="7200" b="1" i="1" u="none" strike="noStrike" kern="1200" cap="none" spc="0" normalizeH="0" baseline="0" noProof="0" dirty="0" smtClean="0">
                <a:ln>
                  <a:noFill/>
                </a:ln>
                <a:solidFill>
                  <a:srgbClr val="FF0000"/>
                </a:solidFill>
                <a:effectLst/>
                <a:uLnTx/>
                <a:uFillTx/>
                <a:latin typeface="Bookman Old Style" pitchFamily="18" charset="0"/>
                <a:ea typeface="+mn-ea"/>
                <a:cs typeface="Times New Roman" pitchFamily="18" charset="0"/>
              </a:rPr>
              <a:t>Force/Pressure Sensor</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5867400" y="533401"/>
            <a:ext cx="12704238" cy="1295400"/>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IN" sz="7200" b="1" i="1" dirty="0" smtClean="0">
                <a:solidFill>
                  <a:srgbClr val="FF0000"/>
                </a:solidFill>
                <a:latin typeface="Bookman Old Style" pitchFamily="18" charset="0"/>
                <a:cs typeface="Times New Roman" pitchFamily="18" charset="0"/>
              </a:rPr>
              <a:t>Force/Pressure Sensor</a:t>
            </a:r>
          </a:p>
        </p:txBody>
      </p:sp>
      <p:sp>
        <p:nvSpPr>
          <p:cNvPr id="84995" name="Rectangle 3"/>
          <p:cNvSpPr>
            <a:spLocks noGrp="1" noChangeArrowheads="1"/>
          </p:cNvSpPr>
          <p:nvPr>
            <p:ph idx="1"/>
          </p:nvPr>
        </p:nvSpPr>
        <p:spPr>
          <a:xfrm>
            <a:off x="1295400" y="2209800"/>
            <a:ext cx="21031200" cy="9144000"/>
          </a:xfrm>
        </p:spPr>
        <p:txBody>
          <a:bodyPr/>
          <a:lstStyle/>
          <a:p>
            <a:pPr eaLnBrk="1" hangingPunct="1">
              <a:buFont typeface="Wingdings" pitchFamily="2" charset="2"/>
              <a:buChar char="ü"/>
            </a:pPr>
            <a:r>
              <a:rPr lang="en-IN" sz="5400" dirty="0" smtClean="0">
                <a:latin typeface="Bookman Old Style" pitchFamily="18" charset="0"/>
                <a:ea typeface="Calibri" pitchFamily="34" charset="0"/>
                <a:cs typeface="Times New Roman" pitchFamily="18" charset="0"/>
              </a:rPr>
              <a:t>Stress measurement </a:t>
            </a:r>
            <a:r>
              <a:rPr lang="en-IN" sz="5400" b="1" i="1" dirty="0" smtClean="0">
                <a:latin typeface="Bookman Old Style" pitchFamily="18" charset="0"/>
                <a:ea typeface="Calibri" pitchFamily="34" charset="0"/>
                <a:cs typeface="Times New Roman" pitchFamily="18" charset="0"/>
              </a:rPr>
              <a:t>using strain</a:t>
            </a:r>
          </a:p>
          <a:p>
            <a:pPr eaLnBrk="1" hangingPunct="1">
              <a:buFont typeface="Wingdings" pitchFamily="2" charset="2"/>
              <a:buChar char="ü"/>
            </a:pPr>
            <a:r>
              <a:rPr lang="en-IN" sz="5400" dirty="0" smtClean="0">
                <a:latin typeface="Bookman Old Style" pitchFamily="18" charset="0"/>
                <a:ea typeface="Calibri" pitchFamily="34" charset="0"/>
                <a:cs typeface="Times New Roman" pitchFamily="18" charset="0"/>
              </a:rPr>
              <a:t>Strain is change in length (dl) per unit length (l)</a:t>
            </a:r>
          </a:p>
          <a:p>
            <a:pPr eaLnBrk="1" hangingPunct="1">
              <a:buFont typeface="Wingdings" pitchFamily="2" charset="2"/>
              <a:buChar char="ü"/>
            </a:pPr>
            <a:r>
              <a:rPr lang="en-IN" sz="5400" dirty="0" smtClean="0">
                <a:latin typeface="Bookman Old Style" pitchFamily="18" charset="0"/>
                <a:ea typeface="Calibri" pitchFamily="34" charset="0"/>
                <a:cs typeface="Times New Roman" pitchFamily="18" charset="0"/>
              </a:rPr>
              <a:t>Strain gauge is primary sensing element used in pressure, force and position sensors</a:t>
            </a:r>
          </a:p>
        </p:txBody>
      </p:sp>
      <p:pic>
        <p:nvPicPr>
          <p:cNvPr id="134146" name="Picture 2" descr="Image result for strain mechanics"/>
          <p:cNvPicPr>
            <a:picLocks noChangeAspect="1" noChangeArrowheads="1"/>
          </p:cNvPicPr>
          <p:nvPr/>
        </p:nvPicPr>
        <p:blipFill>
          <a:blip r:embed="rId3" cstate="print"/>
          <a:srcRect/>
          <a:stretch>
            <a:fillRect/>
          </a:stretch>
        </p:blipFill>
        <p:spPr bwMode="auto">
          <a:xfrm>
            <a:off x="1905000" y="6400800"/>
            <a:ext cx="18897600" cy="6934200"/>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Youngs Modulus or Modulus of Elasticity Hookes law:- states that when a material is loaded within                elastic ..."/>
          <p:cNvPicPr>
            <a:picLocks noChangeAspect="1" noChangeArrowheads="1"/>
          </p:cNvPicPr>
          <p:nvPr/>
        </p:nvPicPr>
        <p:blipFill>
          <a:blip r:embed="rId2" cstate="print"/>
          <a:srcRect b="26066"/>
          <a:stretch>
            <a:fillRect/>
          </a:stretch>
        </p:blipFill>
        <p:spPr bwMode="auto">
          <a:xfrm>
            <a:off x="990600" y="381000"/>
            <a:ext cx="20955000" cy="5791200"/>
          </a:xfrm>
          <a:prstGeom prst="rect">
            <a:avLst/>
          </a:prstGeom>
          <a:noFill/>
        </p:spPr>
      </p:pic>
      <p:pic>
        <p:nvPicPr>
          <p:cNvPr id="164868" name="Picture 4" descr="Image result for poisson's ratio"/>
          <p:cNvPicPr>
            <a:picLocks noChangeAspect="1" noChangeArrowheads="1"/>
          </p:cNvPicPr>
          <p:nvPr/>
        </p:nvPicPr>
        <p:blipFill>
          <a:blip r:embed="rId3" cstate="print"/>
          <a:srcRect t="3077" b="21538"/>
          <a:stretch>
            <a:fillRect/>
          </a:stretch>
        </p:blipFill>
        <p:spPr bwMode="auto">
          <a:xfrm>
            <a:off x="10058400" y="6400800"/>
            <a:ext cx="12801600" cy="7315200"/>
          </a:xfrm>
          <a:prstGeom prst="rect">
            <a:avLst/>
          </a:prstGeom>
          <a:noFill/>
        </p:spPr>
      </p:pic>
      <p:pic>
        <p:nvPicPr>
          <p:cNvPr id="164870" name="Picture 6" descr="Image result for poisson's ratio formula"/>
          <p:cNvPicPr>
            <a:picLocks noChangeAspect="1" noChangeArrowheads="1"/>
          </p:cNvPicPr>
          <p:nvPr/>
        </p:nvPicPr>
        <p:blipFill>
          <a:blip r:embed="rId4" cstate="print"/>
          <a:srcRect/>
          <a:stretch>
            <a:fillRect/>
          </a:stretch>
        </p:blipFill>
        <p:spPr bwMode="auto">
          <a:xfrm>
            <a:off x="0" y="6400800"/>
            <a:ext cx="10058400" cy="7315200"/>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7162800" y="0"/>
            <a:ext cx="8534400" cy="1617266"/>
          </a:xfrm>
          <a:prstGeom prst="roundRect">
            <a:avLst/>
          </a:prstGeom>
        </p:spPr>
        <p:style>
          <a:lnRef idx="1">
            <a:schemeClr val="accent6"/>
          </a:lnRef>
          <a:fillRef idx="2">
            <a:schemeClr val="accent6"/>
          </a:fillRef>
          <a:effectRef idx="1">
            <a:schemeClr val="accent6"/>
          </a:effectRef>
          <a:fontRef idx="minor">
            <a:schemeClr val="dk1"/>
          </a:fontRef>
        </p:style>
        <p:txBody>
          <a:bodyPr/>
          <a:lstStyle/>
          <a:p>
            <a:pPr eaLnBrk="1" hangingPunct="1"/>
            <a:r>
              <a:rPr lang="en-US" b="1" i="1" dirty="0" smtClean="0">
                <a:latin typeface="Times New Roman" pitchFamily="18" charset="0"/>
                <a:cs typeface="Times New Roman" pitchFamily="18" charset="0"/>
              </a:rPr>
              <a:t>Strain Gauge</a:t>
            </a:r>
          </a:p>
        </p:txBody>
      </p:sp>
      <p:sp>
        <p:nvSpPr>
          <p:cNvPr id="1028" name="Content Placeholder 2"/>
          <p:cNvSpPr>
            <a:spLocks noGrp="1"/>
          </p:cNvSpPr>
          <p:nvPr>
            <p:ph idx="1"/>
          </p:nvPr>
        </p:nvSpPr>
        <p:spPr>
          <a:xfrm>
            <a:off x="685801" y="1828800"/>
            <a:ext cx="12649200" cy="10058796"/>
          </a:xfrm>
        </p:spPr>
        <p:txBody>
          <a:bodyPr/>
          <a:lstStyle/>
          <a:p>
            <a:pPr algn="just" eaLnBrk="1" hangingPunct="1">
              <a:buFont typeface="Wingdings" pitchFamily="2" charset="2"/>
              <a:buChar char="ü"/>
            </a:pPr>
            <a:r>
              <a:rPr lang="en-US" sz="4200" dirty="0" smtClean="0">
                <a:latin typeface="Bookman Old Style" pitchFamily="18" charset="0"/>
                <a:cs typeface="Times New Roman" pitchFamily="18" charset="0"/>
              </a:rPr>
              <a:t>Based on the </a:t>
            </a:r>
            <a:r>
              <a:rPr lang="en-US" sz="4200" b="1" i="1" dirty="0" smtClean="0">
                <a:latin typeface="Bookman Old Style" pitchFamily="18" charset="0"/>
                <a:cs typeface="Times New Roman" pitchFamily="18" charset="0"/>
              </a:rPr>
              <a:t>variation of resistance of a conductor or semiconductor when subjected to a mechanical stress</a:t>
            </a:r>
            <a:r>
              <a:rPr lang="en-US" sz="4200" dirty="0" smtClean="0">
                <a:latin typeface="Bookman Old Style" pitchFamily="18" charset="0"/>
                <a:cs typeface="Times New Roman" pitchFamily="18" charset="0"/>
              </a:rPr>
              <a:t>. </a:t>
            </a:r>
          </a:p>
          <a:p>
            <a:pPr algn="just" eaLnBrk="1" hangingPunct="1">
              <a:buFont typeface="Wingdings" pitchFamily="2" charset="2"/>
              <a:buChar char="ü"/>
            </a:pPr>
            <a:r>
              <a:rPr lang="en-US" sz="4200" dirty="0" smtClean="0">
                <a:latin typeface="Bookman Old Style" pitchFamily="18" charset="0"/>
                <a:cs typeface="Times New Roman" pitchFamily="18" charset="0"/>
              </a:rPr>
              <a:t>The electric resistance of a wire is having length </a:t>
            </a:r>
            <a:r>
              <a:rPr lang="en-US" sz="4200" i="1" dirty="0" smtClean="0">
                <a:latin typeface="Bookman Old Style" pitchFamily="18" charset="0"/>
                <a:cs typeface="Times New Roman" pitchFamily="18" charset="0"/>
              </a:rPr>
              <a:t>l</a:t>
            </a:r>
            <a:r>
              <a:rPr lang="en-US" sz="4200" dirty="0" smtClean="0">
                <a:latin typeface="Bookman Old Style" pitchFamily="18" charset="0"/>
                <a:cs typeface="Times New Roman" pitchFamily="18" charset="0"/>
              </a:rPr>
              <a:t>, cross section </a:t>
            </a:r>
            <a:r>
              <a:rPr lang="en-US" sz="4200" i="1" dirty="0" smtClean="0">
                <a:latin typeface="Bookman Old Style" pitchFamily="18" charset="0"/>
                <a:cs typeface="Times New Roman" pitchFamily="18" charset="0"/>
              </a:rPr>
              <a:t>A</a:t>
            </a:r>
            <a:r>
              <a:rPr lang="en-US" sz="4200" dirty="0" smtClean="0">
                <a:latin typeface="Bookman Old Style" pitchFamily="18" charset="0"/>
                <a:cs typeface="Times New Roman" pitchFamily="18" charset="0"/>
              </a:rPr>
              <a:t>, and resistivity </a:t>
            </a:r>
            <a:r>
              <a:rPr lang="el-GR" sz="4200" i="1" dirty="0" smtClean="0">
                <a:latin typeface="Bookman Old Style" pitchFamily="18" charset="0"/>
                <a:cs typeface="Times New Roman" pitchFamily="18" charset="0"/>
              </a:rPr>
              <a:t>ρ</a:t>
            </a:r>
            <a:r>
              <a:rPr lang="en-US" sz="4200" dirty="0" smtClean="0">
                <a:latin typeface="Bookman Old Style" pitchFamily="18" charset="0"/>
                <a:cs typeface="Times New Roman" pitchFamily="18" charset="0"/>
              </a:rPr>
              <a:t> is: </a:t>
            </a:r>
          </a:p>
          <a:p>
            <a:pPr algn="just" eaLnBrk="1" hangingPunct="1">
              <a:buFont typeface="Wingdings" pitchFamily="2" charset="2"/>
              <a:buChar char="ü"/>
            </a:pPr>
            <a:endParaRPr lang="en-US" sz="4200" dirty="0" smtClean="0">
              <a:latin typeface="Bookman Old Style" pitchFamily="18" charset="0"/>
              <a:cs typeface="Times New Roman" pitchFamily="18" charset="0"/>
            </a:endParaRPr>
          </a:p>
          <a:p>
            <a:pPr algn="just" eaLnBrk="1" hangingPunct="1">
              <a:buFont typeface="Wingdings" pitchFamily="2" charset="2"/>
              <a:buChar char="ü"/>
            </a:pPr>
            <a:endParaRPr lang="en-US" sz="4200" dirty="0" smtClean="0">
              <a:latin typeface="Bookman Old Style" pitchFamily="18" charset="0"/>
              <a:cs typeface="Times New Roman" pitchFamily="18" charset="0"/>
            </a:endParaRPr>
          </a:p>
          <a:p>
            <a:pPr algn="just" eaLnBrk="1" hangingPunct="1">
              <a:buFont typeface="Wingdings" pitchFamily="2" charset="2"/>
              <a:buChar char="ü"/>
            </a:pPr>
            <a:r>
              <a:rPr lang="en-US" sz="4200" b="1" i="1" dirty="0" smtClean="0">
                <a:latin typeface="Bookman Old Style" pitchFamily="18" charset="0"/>
                <a:cs typeface="Times New Roman" pitchFamily="18" charset="0"/>
              </a:rPr>
              <a:t>When the wire is stressed longitudinally, R undergoes a change. </a:t>
            </a:r>
          </a:p>
          <a:p>
            <a:pPr algn="just" eaLnBrk="1" hangingPunct="1">
              <a:buFont typeface="Wingdings" pitchFamily="2" charset="2"/>
              <a:buChar char="ü"/>
            </a:pPr>
            <a:r>
              <a:rPr lang="en-US" sz="4200" b="1" i="1" dirty="0" smtClean="0">
                <a:latin typeface="Bookman Old Style" pitchFamily="18" charset="0"/>
                <a:cs typeface="Times New Roman" pitchFamily="18" charset="0"/>
              </a:rPr>
              <a:t>Passing small amount of current </a:t>
            </a:r>
            <a:r>
              <a:rPr lang="en-US" sz="4200" dirty="0" smtClean="0">
                <a:latin typeface="Bookman Old Style" pitchFamily="18" charset="0"/>
                <a:cs typeface="Times New Roman" pitchFamily="18" charset="0"/>
              </a:rPr>
              <a:t>through such wire will, thus, </a:t>
            </a:r>
            <a:r>
              <a:rPr lang="en-US" sz="4200" b="1" i="1" dirty="0" smtClean="0">
                <a:latin typeface="Bookman Old Style" pitchFamily="18" charset="0"/>
                <a:cs typeface="Times New Roman" pitchFamily="18" charset="0"/>
              </a:rPr>
              <a:t>help measure voltage change. </a:t>
            </a:r>
          </a:p>
          <a:p>
            <a:pPr algn="just" eaLnBrk="1" hangingPunct="1">
              <a:buFont typeface="Wingdings" pitchFamily="2" charset="2"/>
              <a:buChar char="ü"/>
            </a:pPr>
            <a:r>
              <a:rPr lang="en-US" sz="4200" dirty="0" smtClean="0">
                <a:latin typeface="Bookman Old Style" pitchFamily="18" charset="0"/>
                <a:cs typeface="Times New Roman" pitchFamily="18" charset="0"/>
              </a:rPr>
              <a:t>The sensing element of the strain gauge is </a:t>
            </a:r>
            <a:r>
              <a:rPr lang="en-US" sz="4200" b="1" i="1" dirty="0" smtClean="0">
                <a:latin typeface="Bookman Old Style" pitchFamily="18" charset="0"/>
                <a:cs typeface="Times New Roman" pitchFamily="18" charset="0"/>
              </a:rPr>
              <a:t>made of copper-nickel alloy foil</a:t>
            </a:r>
            <a:r>
              <a:rPr lang="en-US" sz="4200" dirty="0" smtClean="0">
                <a:latin typeface="Bookman Old Style" pitchFamily="18" charset="0"/>
                <a:cs typeface="Times New Roman" pitchFamily="18" charset="0"/>
              </a:rPr>
              <a:t>. The alloy foil has a rate of resistance change proportional to strain with a certain constant.</a:t>
            </a:r>
          </a:p>
        </p:txBody>
      </p:sp>
      <p:graphicFrame>
        <p:nvGraphicFramePr>
          <p:cNvPr id="1026" name="Object 2"/>
          <p:cNvGraphicFramePr>
            <a:graphicFrameLocks noChangeAspect="1"/>
          </p:cNvGraphicFramePr>
          <p:nvPr/>
        </p:nvGraphicFramePr>
        <p:xfrm>
          <a:off x="3657601" y="5334000"/>
          <a:ext cx="3352799" cy="1676399"/>
        </p:xfrm>
        <a:graphic>
          <a:graphicData uri="http://schemas.openxmlformats.org/presentationml/2006/ole">
            <p:oleObj spid="_x0000_s175106" name="Equation" r:id="rId3" imgW="545760" imgH="393480" progId="">
              <p:embed/>
            </p:oleObj>
          </a:graphicData>
        </a:graphic>
      </p:graphicFrame>
      <p:pic>
        <p:nvPicPr>
          <p:cNvPr id="1029" name="Picture 1" descr="E:\Teaching &amp; Research\BTECH_Mechatronics\Lecture\Images used in lecture slides\strain gauge.jpg"/>
          <p:cNvPicPr>
            <a:picLocks noChangeAspect="1" noChangeArrowheads="1"/>
          </p:cNvPicPr>
          <p:nvPr/>
        </p:nvPicPr>
        <p:blipFill>
          <a:blip r:embed="rId4" cstate="print"/>
          <a:srcRect/>
          <a:stretch>
            <a:fillRect/>
          </a:stretch>
        </p:blipFill>
        <p:spPr bwMode="auto">
          <a:xfrm>
            <a:off x="13563600" y="7010400"/>
            <a:ext cx="9296400" cy="6172200"/>
          </a:xfrm>
          <a:prstGeom prst="rect">
            <a:avLst/>
          </a:prstGeom>
          <a:noFill/>
          <a:ln w="9525">
            <a:noFill/>
            <a:miter lim="800000"/>
            <a:headEnd/>
            <a:tailEnd/>
          </a:ln>
        </p:spPr>
      </p:pic>
      <p:pic>
        <p:nvPicPr>
          <p:cNvPr id="1030" name="Picture 3"/>
          <p:cNvPicPr>
            <a:picLocks noChangeAspect="1" noChangeArrowheads="1"/>
          </p:cNvPicPr>
          <p:nvPr/>
        </p:nvPicPr>
        <p:blipFill>
          <a:blip r:embed="rId5" cstate="print"/>
          <a:srcRect/>
          <a:stretch>
            <a:fillRect/>
          </a:stretch>
        </p:blipFill>
        <p:spPr bwMode="auto">
          <a:xfrm>
            <a:off x="13639800" y="1676400"/>
            <a:ext cx="92202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0" y="2"/>
            <a:ext cx="22860000" cy="1982391"/>
          </a:xfrm>
        </p:spPr>
        <p:txBody>
          <a:bodyPr/>
          <a:lstStyle/>
          <a:p>
            <a:pPr eaLnBrk="1" hangingPunct="1"/>
            <a:r>
              <a:rPr lang="en-US" b="1" i="1" dirty="0" smtClean="0">
                <a:latin typeface="Bookman Old Style" pitchFamily="18" charset="0"/>
                <a:cs typeface="Times New Roman" pitchFamily="18" charset="0"/>
              </a:rPr>
              <a:t>Strain Gauge</a:t>
            </a:r>
          </a:p>
        </p:txBody>
      </p:sp>
      <p:pic>
        <p:nvPicPr>
          <p:cNvPr id="150529" name="Picture 1"/>
          <p:cNvPicPr>
            <a:picLocks noChangeAspect="1" noChangeArrowheads="1"/>
          </p:cNvPicPr>
          <p:nvPr/>
        </p:nvPicPr>
        <p:blipFill>
          <a:blip r:embed="rId3" cstate="print"/>
          <a:srcRect/>
          <a:stretch>
            <a:fillRect/>
          </a:stretch>
        </p:blipFill>
        <p:spPr bwMode="auto">
          <a:xfrm>
            <a:off x="1219200" y="2438400"/>
            <a:ext cx="19583400" cy="1005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cstate="print"/>
          <a:srcRect l="36896" t="25000" r="18594" b="10417"/>
          <a:stretch>
            <a:fillRect/>
          </a:stretch>
        </p:blipFill>
        <p:spPr bwMode="auto">
          <a:xfrm>
            <a:off x="0" y="-96568"/>
            <a:ext cx="22860000" cy="138441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cstate="print"/>
          <a:srcRect l="37116" t="21875" r="16032" b="14583"/>
          <a:stretch>
            <a:fillRect/>
          </a:stretch>
        </p:blipFill>
        <p:spPr bwMode="auto">
          <a:xfrm>
            <a:off x="0" y="0"/>
            <a:ext cx="22860000" cy="137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0" y="2"/>
            <a:ext cx="22860000" cy="1617266"/>
          </a:xfrm>
        </p:spPr>
        <p:txBody>
          <a:bodyPr/>
          <a:lstStyle/>
          <a:p>
            <a:pPr eaLnBrk="1" hangingPunct="1"/>
            <a:r>
              <a:rPr lang="en-US" sz="6600" b="1" i="1" dirty="0" smtClean="0">
                <a:solidFill>
                  <a:srgbClr val="FF0000"/>
                </a:solidFill>
                <a:latin typeface="Bookman Old Style" pitchFamily="18" charset="0"/>
                <a:cs typeface="Times New Roman" pitchFamily="18" charset="0"/>
              </a:rPr>
              <a:t>Strain Gauge Type</a:t>
            </a:r>
          </a:p>
        </p:txBody>
      </p:sp>
      <p:sp>
        <p:nvSpPr>
          <p:cNvPr id="87043" name="Content Placeholder 2"/>
          <p:cNvSpPr>
            <a:spLocks noGrp="1"/>
          </p:cNvSpPr>
          <p:nvPr>
            <p:ph idx="1"/>
          </p:nvPr>
        </p:nvSpPr>
        <p:spPr>
          <a:xfrm>
            <a:off x="609600" y="1295400"/>
            <a:ext cx="20802600" cy="10060781"/>
          </a:xfrm>
        </p:spPr>
        <p:txBody>
          <a:bodyPr/>
          <a:lstStyle/>
          <a:p>
            <a:pPr marL="468517" indent="-468517" algn="just" eaLnBrk="1" hangingPunct="1">
              <a:lnSpc>
                <a:spcPct val="150000"/>
              </a:lnSpc>
              <a:spcBef>
                <a:spcPts val="511"/>
              </a:spcBef>
              <a:spcAft>
                <a:spcPts val="511"/>
              </a:spcAft>
              <a:buNone/>
            </a:pPr>
            <a:r>
              <a:rPr lang="en-US" sz="5400" b="1" dirty="0" smtClean="0">
                <a:latin typeface="Bookman Old Style" pitchFamily="18" charset="0"/>
                <a:cs typeface="Times New Roman" pitchFamily="18" charset="0"/>
              </a:rPr>
              <a:t>a. Mechanical S G</a:t>
            </a:r>
          </a:p>
          <a:p>
            <a:pPr marL="468517" indent="-468517" algn="just" eaLnBrk="1" hangingPunct="1">
              <a:lnSpc>
                <a:spcPct val="150000"/>
              </a:lnSpc>
              <a:spcBef>
                <a:spcPts val="511"/>
              </a:spcBef>
              <a:spcAft>
                <a:spcPts val="511"/>
              </a:spcAft>
              <a:buNone/>
            </a:pPr>
            <a:r>
              <a:rPr lang="en-US" sz="5400" b="1" dirty="0" smtClean="0">
                <a:latin typeface="Bookman Old Style" pitchFamily="18" charset="0"/>
                <a:cs typeface="Times New Roman" pitchFamily="18" charset="0"/>
              </a:rPr>
              <a:t>b. Optical S G</a:t>
            </a:r>
          </a:p>
          <a:p>
            <a:pPr marL="468517" indent="-468517" algn="just" eaLnBrk="1" hangingPunct="1">
              <a:lnSpc>
                <a:spcPct val="150000"/>
              </a:lnSpc>
              <a:spcBef>
                <a:spcPts val="511"/>
              </a:spcBef>
              <a:spcAft>
                <a:spcPts val="511"/>
              </a:spcAft>
              <a:buNone/>
            </a:pPr>
            <a:r>
              <a:rPr lang="en-US" sz="5400" b="1" dirty="0" smtClean="0">
                <a:latin typeface="Bookman Old Style" pitchFamily="18" charset="0"/>
                <a:cs typeface="Times New Roman" pitchFamily="18" charset="0"/>
              </a:rPr>
              <a:t>c. Electrical S G</a:t>
            </a:r>
          </a:p>
          <a:p>
            <a:pPr marL="468517" indent="-468517" algn="just" eaLnBrk="1" hangingPunct="1">
              <a:lnSpc>
                <a:spcPct val="150000"/>
              </a:lnSpc>
              <a:spcBef>
                <a:spcPts val="511"/>
              </a:spcBef>
              <a:spcAft>
                <a:spcPts val="511"/>
              </a:spcAft>
              <a:buNone/>
            </a:pPr>
            <a:endParaRPr lang="en-US" sz="5400" b="1" i="1" dirty="0" smtClean="0">
              <a:latin typeface="Bookman Old Style" pitchFamily="18" charset="0"/>
              <a:cs typeface="Times New Roman" pitchFamily="18" charset="0"/>
            </a:endParaRPr>
          </a:p>
          <a:p>
            <a:pPr marL="468517" indent="-468517" algn="just" eaLnBrk="1" hangingPunct="1">
              <a:lnSpc>
                <a:spcPct val="150000"/>
              </a:lnSpc>
              <a:spcBef>
                <a:spcPts val="511"/>
              </a:spcBef>
              <a:spcAft>
                <a:spcPts val="511"/>
              </a:spcAft>
              <a:buNone/>
            </a:pPr>
            <a:endParaRPr lang="en-US" sz="5400" b="1" i="1" dirty="0" smtClean="0">
              <a:latin typeface="Bookman Old Style" pitchFamily="18" charset="0"/>
              <a:cs typeface="Times New Roman" pitchFamily="18" charset="0"/>
            </a:endParaRPr>
          </a:p>
          <a:p>
            <a:pPr marL="468517" indent="-468517" algn="just" eaLnBrk="1" hangingPunct="1">
              <a:lnSpc>
                <a:spcPct val="150000"/>
              </a:lnSpc>
              <a:spcBef>
                <a:spcPts val="511"/>
              </a:spcBef>
              <a:spcAft>
                <a:spcPts val="511"/>
              </a:spcAft>
              <a:buNone/>
            </a:pPr>
            <a:r>
              <a:rPr lang="en-US" sz="5400" b="1" i="1" dirty="0" smtClean="0">
                <a:latin typeface="Bookman Old Style" pitchFamily="18" charset="0"/>
                <a:cs typeface="Times New Roman" pitchFamily="18" charset="0"/>
              </a:rPr>
              <a:t>Selection Criterion</a:t>
            </a:r>
          </a:p>
          <a:p>
            <a:pPr marL="468517" indent="-468517" algn="just" eaLnBrk="1" hangingPunct="1">
              <a:lnSpc>
                <a:spcPct val="150000"/>
              </a:lnSpc>
              <a:spcBef>
                <a:spcPts val="511"/>
              </a:spcBef>
              <a:spcAft>
                <a:spcPts val="511"/>
              </a:spcAft>
              <a:buNone/>
            </a:pPr>
            <a:r>
              <a:rPr lang="en-US" sz="5400" dirty="0" smtClean="0">
                <a:latin typeface="Bookman Old Style" pitchFamily="18" charset="0"/>
                <a:cs typeface="Times New Roman" pitchFamily="18" charset="0"/>
              </a:rPr>
              <a:t>Operating Temperature, Nature of Strain, Stability Requirement</a:t>
            </a:r>
          </a:p>
        </p:txBody>
      </p:sp>
      <p:pic>
        <p:nvPicPr>
          <p:cNvPr id="87044" name="Picture 3"/>
          <p:cNvPicPr>
            <a:picLocks noChangeAspect="1" noChangeArrowheads="1"/>
          </p:cNvPicPr>
          <p:nvPr/>
        </p:nvPicPr>
        <p:blipFill>
          <a:blip r:embed="rId2" cstate="print"/>
          <a:srcRect/>
          <a:stretch>
            <a:fillRect/>
          </a:stretch>
        </p:blipFill>
        <p:spPr bwMode="auto">
          <a:xfrm>
            <a:off x="11887200" y="1600200"/>
            <a:ext cx="10511072" cy="70854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cstate="print"/>
          <a:srcRect l="20717" t="35417" r="42387" b="18750"/>
          <a:stretch>
            <a:fillRect/>
          </a:stretch>
        </p:blipFill>
        <p:spPr bwMode="auto">
          <a:xfrm>
            <a:off x="381000" y="685800"/>
            <a:ext cx="9211732" cy="7848599"/>
          </a:xfrm>
          <a:prstGeom prst="rect">
            <a:avLst/>
          </a:prstGeom>
          <a:noFill/>
          <a:ln w="9525">
            <a:noFill/>
            <a:miter lim="800000"/>
            <a:headEnd/>
            <a:tailEnd/>
          </a:ln>
        </p:spPr>
      </p:pic>
      <p:pic>
        <p:nvPicPr>
          <p:cNvPr id="193537" name="Picture 1"/>
          <p:cNvPicPr>
            <a:picLocks noChangeAspect="1" noChangeArrowheads="1"/>
          </p:cNvPicPr>
          <p:nvPr/>
        </p:nvPicPr>
        <p:blipFill>
          <a:blip r:embed="rId3" cstate="print"/>
          <a:srcRect/>
          <a:stretch>
            <a:fillRect/>
          </a:stretch>
        </p:blipFill>
        <p:spPr bwMode="auto">
          <a:xfrm>
            <a:off x="7620000" y="3048000"/>
            <a:ext cx="14827726" cy="998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573941"/>
            <a:ext cx="20802600" cy="13142059"/>
          </a:xfrm>
          <a:prstGeom prst="rect">
            <a:avLst/>
          </a:prstGeom>
        </p:spPr>
        <p:txBody>
          <a:bodyPr wrap="square">
            <a:spAutoFit/>
          </a:bodyPr>
          <a:lstStyle/>
          <a:p>
            <a:pPr algn="just"/>
            <a:r>
              <a:rPr lang="en-US" sz="5400" b="1" i="1" dirty="0" smtClean="0">
                <a:solidFill>
                  <a:srgbClr val="FF0000"/>
                </a:solidFill>
                <a:latin typeface="Bookman Old Style" pitchFamily="18" charset="0"/>
              </a:rPr>
              <a:t>Bonded Wire Strain Gauge :</a:t>
            </a:r>
            <a:endParaRPr lang="en-US" sz="5400" i="1" dirty="0" smtClean="0">
              <a:solidFill>
                <a:srgbClr val="FF0000"/>
              </a:solidFill>
              <a:latin typeface="Bookman Old Style" pitchFamily="18" charset="0"/>
            </a:endParaRPr>
          </a:p>
          <a:p>
            <a:pPr algn="just">
              <a:buFont typeface="Wingdings" pitchFamily="2" charset="2"/>
              <a:buChar char="ü"/>
            </a:pPr>
            <a:r>
              <a:rPr lang="en-US" sz="4000" dirty="0" smtClean="0">
                <a:latin typeface="Bookman Old Style" pitchFamily="18" charset="0"/>
              </a:rPr>
              <a:t>Consists of a </a:t>
            </a:r>
            <a:r>
              <a:rPr lang="en-US" sz="4000" b="1" i="1" dirty="0" smtClean="0">
                <a:latin typeface="Bookman Old Style" pitchFamily="18" charset="0"/>
              </a:rPr>
              <a:t>strain sensitive conductor</a:t>
            </a:r>
            <a:r>
              <a:rPr lang="en-US" sz="4000" dirty="0" smtClean="0">
                <a:latin typeface="Bookman Old Style" pitchFamily="18" charset="0"/>
              </a:rPr>
              <a:t> (wire) mounted on a small piece of paper or plastic backing. </a:t>
            </a:r>
          </a:p>
          <a:p>
            <a:pPr algn="just">
              <a:buFont typeface="Wingdings" pitchFamily="2" charset="2"/>
              <a:buChar char="ü"/>
            </a:pPr>
            <a:r>
              <a:rPr lang="en-US" sz="4000" dirty="0" smtClean="0">
                <a:latin typeface="Bookman Old Style" pitchFamily="18" charset="0"/>
              </a:rPr>
              <a:t>This gauge is </a:t>
            </a:r>
            <a:r>
              <a:rPr lang="en-US" sz="4000" u="sng" dirty="0" smtClean="0">
                <a:latin typeface="Bookman Old Style" pitchFamily="18" charset="0"/>
              </a:rPr>
              <a:t>cemented</a:t>
            </a:r>
            <a:r>
              <a:rPr lang="en-US" sz="4000" dirty="0" smtClean="0">
                <a:latin typeface="Bookman Old Style" pitchFamily="18" charset="0"/>
              </a:rPr>
              <a:t> to the surface of the structural member to be tested. The wire grid may be &amp; flat type or wrap-around.</a:t>
            </a:r>
          </a:p>
          <a:p>
            <a:pPr algn="just">
              <a:buFont typeface="Wingdings" pitchFamily="2" charset="2"/>
              <a:buChar char="ü"/>
            </a:pPr>
            <a:endParaRPr lang="en-US" sz="4000" dirty="0" smtClean="0">
              <a:latin typeface="Bookman Old Style" pitchFamily="18" charset="0"/>
            </a:endParaRPr>
          </a:p>
          <a:p>
            <a:pPr algn="just">
              <a:buFont typeface="Wingdings" pitchFamily="2" charset="2"/>
              <a:buChar char="ü"/>
            </a:pPr>
            <a:r>
              <a:rPr lang="en-US" sz="4000" dirty="0" smtClean="0">
                <a:latin typeface="Bookman Old Style" pitchFamily="18" charset="0"/>
              </a:rPr>
              <a:t>In the </a:t>
            </a:r>
            <a:r>
              <a:rPr lang="en-US" sz="4000" b="1" i="1" dirty="0" smtClean="0">
                <a:latin typeface="Bookman Old Style" pitchFamily="18" charset="0"/>
              </a:rPr>
              <a:t>flat type </a:t>
            </a:r>
            <a:r>
              <a:rPr lang="en-US" sz="4000" dirty="0" smtClean="0">
                <a:latin typeface="Bookman Old Style" pitchFamily="18" charset="0"/>
              </a:rPr>
              <a:t>after attaching the lead wires to the ends of the grids, a second piece of paper is cemented over the wire as cover.</a:t>
            </a:r>
          </a:p>
          <a:p>
            <a:pPr algn="just">
              <a:buFont typeface="Wingdings" pitchFamily="2" charset="2"/>
              <a:buChar char="ü"/>
            </a:pPr>
            <a:r>
              <a:rPr lang="en-US" sz="4000" dirty="0" smtClean="0">
                <a:latin typeface="Bookman Old Style" pitchFamily="18" charset="0"/>
              </a:rPr>
              <a:t>In the </a:t>
            </a:r>
            <a:r>
              <a:rPr lang="en-US" sz="4000" b="1" i="1" dirty="0" smtClean="0">
                <a:latin typeface="Bookman Old Style" pitchFamily="18" charset="0"/>
              </a:rPr>
              <a:t>wrap-around type</a:t>
            </a:r>
            <a:r>
              <a:rPr lang="en-US" sz="4000" dirty="0" smtClean="0">
                <a:latin typeface="Bookman Old Style" pitchFamily="18" charset="0"/>
              </a:rPr>
              <a:t>, the wire is wound around a cylindrical core in the form of a close wound helix. This core is then flattened &amp; cemented between layers of paper for the purpose of protection and insulation. </a:t>
            </a:r>
          </a:p>
          <a:p>
            <a:pPr algn="just">
              <a:buFont typeface="Wingdings" pitchFamily="2" charset="2"/>
              <a:buChar char="ü"/>
            </a:pPr>
            <a:endParaRPr lang="en-US" sz="4000" dirty="0" smtClean="0">
              <a:latin typeface="Bookman Old Style" pitchFamily="18" charset="0"/>
            </a:endParaRPr>
          </a:p>
          <a:p>
            <a:pPr algn="just">
              <a:lnSpc>
                <a:spcPct val="150000"/>
              </a:lnSpc>
              <a:buFont typeface="Wingdings" pitchFamily="2" charset="2"/>
              <a:buChar char="ü"/>
            </a:pPr>
            <a:r>
              <a:rPr lang="en-US" sz="4000" dirty="0" smtClean="0">
                <a:latin typeface="Bookman Old Style" pitchFamily="18" charset="0"/>
              </a:rPr>
              <a:t>Formerly only wrap-around gauges were</a:t>
            </a:r>
          </a:p>
          <a:p>
            <a:pPr algn="just">
              <a:lnSpc>
                <a:spcPct val="150000"/>
              </a:lnSpc>
            </a:pPr>
            <a:r>
              <a:rPr lang="en-US" sz="4000" dirty="0" smtClean="0">
                <a:latin typeface="Bookman Old Style" pitchFamily="18" charset="0"/>
              </a:rPr>
              <a:t> available, but generally </a:t>
            </a:r>
            <a:r>
              <a:rPr lang="en-US" sz="4000" b="1" i="1" dirty="0" smtClean="0">
                <a:latin typeface="Bookman Old Style" pitchFamily="18" charset="0"/>
              </a:rPr>
              <a:t>flat grid gauges are</a:t>
            </a:r>
          </a:p>
          <a:p>
            <a:pPr algn="just">
              <a:lnSpc>
                <a:spcPct val="150000"/>
              </a:lnSpc>
            </a:pPr>
            <a:r>
              <a:rPr lang="en-US" sz="4000" b="1" i="1" dirty="0" smtClean="0">
                <a:latin typeface="Bookman Old Style" pitchFamily="18" charset="0"/>
              </a:rPr>
              <a:t> preferred as they are superior to wrap-</a:t>
            </a:r>
          </a:p>
          <a:p>
            <a:pPr algn="just">
              <a:lnSpc>
                <a:spcPct val="150000"/>
              </a:lnSpc>
            </a:pPr>
            <a:r>
              <a:rPr lang="en-US" sz="4000" b="1" i="1" dirty="0" smtClean="0">
                <a:latin typeface="Bookman Old Style" pitchFamily="18" charset="0"/>
              </a:rPr>
              <a:t>around gauge </a:t>
            </a:r>
            <a:r>
              <a:rPr lang="en-US" sz="4000" dirty="0" smtClean="0">
                <a:latin typeface="Bookman Old Style" pitchFamily="18" charset="0"/>
              </a:rPr>
              <a:t>in terms of </a:t>
            </a:r>
            <a:r>
              <a:rPr lang="en-US" sz="4000" dirty="0" err="1" smtClean="0">
                <a:latin typeface="Bookman Old Style" pitchFamily="18" charset="0"/>
              </a:rPr>
              <a:t>hysterisis</a:t>
            </a:r>
            <a:r>
              <a:rPr lang="en-US" sz="4000" dirty="0" smtClean="0">
                <a:latin typeface="Bookman Old Style" pitchFamily="18" charset="0"/>
              </a:rPr>
              <a:t>, </a:t>
            </a:r>
            <a:r>
              <a:rPr lang="en-US" sz="4000" u="sng" dirty="0" smtClean="0">
                <a:latin typeface="Bookman Old Style" pitchFamily="18" charset="0"/>
              </a:rPr>
              <a:t>creep</a:t>
            </a:r>
            <a:r>
              <a:rPr lang="en-US" sz="4000" dirty="0" smtClean="0">
                <a:latin typeface="Bookman Old Style" pitchFamily="18" charset="0"/>
              </a:rPr>
              <a:t>, </a:t>
            </a:r>
          </a:p>
          <a:p>
            <a:pPr algn="just">
              <a:lnSpc>
                <a:spcPct val="150000"/>
              </a:lnSpc>
            </a:pPr>
            <a:r>
              <a:rPr lang="en-US" sz="4000" dirty="0" smtClean="0">
                <a:latin typeface="Bookman Old Style" pitchFamily="18" charset="0"/>
              </a:rPr>
              <a:t> elevated temperature, performance, stability</a:t>
            </a:r>
          </a:p>
          <a:p>
            <a:pPr algn="just">
              <a:lnSpc>
                <a:spcPct val="150000"/>
              </a:lnSpc>
            </a:pPr>
            <a:r>
              <a:rPr lang="en-US" sz="4000" dirty="0" smtClean="0">
                <a:latin typeface="Bookman Old Style" pitchFamily="18" charset="0"/>
              </a:rPr>
              <a:t> &amp; current carrying capacity.</a:t>
            </a:r>
            <a:endParaRPr lang="en-US" sz="4000" dirty="0">
              <a:latin typeface="Bookman Old Style" pitchFamily="18" charset="0"/>
            </a:endParaRPr>
          </a:p>
        </p:txBody>
      </p:sp>
      <p:pic>
        <p:nvPicPr>
          <p:cNvPr id="148482" name="Picture 2" descr="Image result for bonded wire strain gauge"/>
          <p:cNvPicPr>
            <a:picLocks noChangeAspect="1" noChangeArrowheads="1"/>
          </p:cNvPicPr>
          <p:nvPr/>
        </p:nvPicPr>
        <p:blipFill>
          <a:blip r:embed="rId2" cstate="print"/>
          <a:srcRect l="3306" t="5814" r="9091"/>
          <a:stretch>
            <a:fillRect/>
          </a:stretch>
        </p:blipFill>
        <p:spPr bwMode="auto">
          <a:xfrm>
            <a:off x="12954000" y="7620000"/>
            <a:ext cx="9525000" cy="60960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cstate="print"/>
          <a:srcRect l="17560" t="3125" r="16032" b="11458"/>
          <a:stretch>
            <a:fillRect/>
          </a:stretch>
        </p:blipFill>
        <p:spPr bwMode="auto">
          <a:xfrm>
            <a:off x="0" y="0"/>
            <a:ext cx="22860000" cy="137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533400"/>
            <a:ext cx="20802600" cy="10402848"/>
          </a:xfrm>
          <a:prstGeom prst="rect">
            <a:avLst/>
          </a:prstGeom>
        </p:spPr>
        <p:txBody>
          <a:bodyPr wrap="square">
            <a:spAutoFit/>
          </a:bodyPr>
          <a:lstStyle/>
          <a:p>
            <a:r>
              <a:rPr lang="en-US" sz="5400" b="1" i="1" dirty="0" smtClean="0">
                <a:solidFill>
                  <a:srgbClr val="FF0000"/>
                </a:solidFill>
                <a:latin typeface="Bookman Old Style" pitchFamily="18" charset="0"/>
              </a:rPr>
              <a:t>Un-bonded wire strain gauge :</a:t>
            </a:r>
            <a:r>
              <a:rPr lang="en-US" sz="4400" b="1" dirty="0" smtClean="0">
                <a:latin typeface="Bookman Old Style" pitchFamily="18" charset="0"/>
              </a:rPr>
              <a:t/>
            </a:r>
            <a:br>
              <a:rPr lang="en-US" sz="4400" b="1" dirty="0" smtClean="0">
                <a:latin typeface="Bookman Old Style" pitchFamily="18" charset="0"/>
              </a:rPr>
            </a:br>
            <a:r>
              <a:rPr lang="en-US" sz="4400" dirty="0" smtClean="0">
                <a:latin typeface="Bookman Old Style" pitchFamily="18" charset="0"/>
              </a:rPr>
              <a:t>The principal  is based on the </a:t>
            </a:r>
            <a:r>
              <a:rPr lang="en-US" sz="4400" b="1" i="1" dirty="0" smtClean="0">
                <a:latin typeface="Bookman Old Style" pitchFamily="18" charset="0"/>
              </a:rPr>
              <a:t>change in electrical resistance of a metallic wire due to the change in the tension of the wire</a:t>
            </a:r>
            <a:r>
              <a:rPr lang="en-US" sz="4400" dirty="0" smtClean="0">
                <a:latin typeface="Bookman Old Style" pitchFamily="18" charset="0"/>
              </a:rPr>
              <a:t>. </a:t>
            </a:r>
          </a:p>
          <a:p>
            <a:pPr algn="just">
              <a:buFont typeface="Wingdings" pitchFamily="2" charset="2"/>
              <a:buChar char="ü"/>
            </a:pPr>
            <a:endParaRPr lang="en-US" sz="4400" dirty="0" smtClean="0">
              <a:latin typeface="Bookman Old Style" pitchFamily="18" charset="0"/>
            </a:endParaRPr>
          </a:p>
          <a:p>
            <a:pPr algn="just">
              <a:buFont typeface="Wingdings" pitchFamily="2" charset="2"/>
              <a:buChar char="ü"/>
            </a:pPr>
            <a:r>
              <a:rPr lang="en-US" sz="4400" dirty="0" smtClean="0">
                <a:latin typeface="Bookman Old Style" pitchFamily="18" charset="0"/>
              </a:rPr>
              <a:t>This type consists of a stationary frame and a movable platform. </a:t>
            </a:r>
          </a:p>
          <a:p>
            <a:pPr algn="just">
              <a:buFont typeface="Wingdings" pitchFamily="2" charset="2"/>
              <a:buChar char="ü"/>
            </a:pPr>
            <a:r>
              <a:rPr lang="en-US" sz="4400" dirty="0" smtClean="0">
                <a:latin typeface="Bookman Old Style" pitchFamily="18" charset="0"/>
              </a:rPr>
              <a:t>Fine wire loops are wounded around the insulated pins with pretension. Relative motion between the platform and the frame increases the tension in two loops, while decreasing tension in the other two loops. </a:t>
            </a:r>
          </a:p>
          <a:p>
            <a:pPr algn="just">
              <a:buFont typeface="Wingdings" pitchFamily="2" charset="2"/>
              <a:buChar char="ü"/>
            </a:pPr>
            <a:endParaRPr lang="en-US" sz="4400" dirty="0" smtClean="0">
              <a:latin typeface="Bookman Old Style" pitchFamily="18" charset="0"/>
            </a:endParaRPr>
          </a:p>
          <a:p>
            <a:pPr algn="just">
              <a:buFont typeface="Wingdings" pitchFamily="2" charset="2"/>
              <a:buChar char="ü"/>
            </a:pPr>
            <a:r>
              <a:rPr lang="en-US" sz="4400" dirty="0" smtClean="0">
                <a:latin typeface="Bookman Old Style" pitchFamily="18" charset="0"/>
              </a:rPr>
              <a:t>These four elements are connected approximately to a four arm </a:t>
            </a:r>
            <a:r>
              <a:rPr lang="en-US" sz="4400" b="1" dirty="0" smtClean="0">
                <a:latin typeface="Bookman Old Style" pitchFamily="18" charset="0"/>
              </a:rPr>
              <a:t>Wheat stone bridge</a:t>
            </a:r>
            <a:r>
              <a:rPr lang="en-US" sz="4400" dirty="0" smtClean="0">
                <a:latin typeface="Bookman Old Style" pitchFamily="18" charset="0"/>
              </a:rPr>
              <a:t>. </a:t>
            </a:r>
          </a:p>
          <a:p>
            <a:pPr algn="just">
              <a:buFont typeface="Wingdings" pitchFamily="2" charset="2"/>
              <a:buChar char="ü"/>
            </a:pPr>
            <a:endParaRPr lang="en-US" sz="4400" dirty="0" smtClean="0">
              <a:latin typeface="Bookman Old Style" pitchFamily="18" charset="0"/>
            </a:endParaRPr>
          </a:p>
          <a:p>
            <a:pPr algn="just">
              <a:buFont typeface="Wingdings" pitchFamily="2" charset="2"/>
              <a:buChar char="ü"/>
            </a:pPr>
            <a:r>
              <a:rPr lang="en-US" sz="4400" dirty="0" smtClean="0">
                <a:latin typeface="Bookman Old Style" pitchFamily="18" charset="0"/>
              </a:rPr>
              <a:t>These type strain gauges are </a:t>
            </a:r>
            <a:r>
              <a:rPr lang="en-US" sz="4400" b="1" i="1" dirty="0" smtClean="0">
                <a:latin typeface="Bookman Old Style" pitchFamily="18" charset="0"/>
              </a:rPr>
              <a:t>used</a:t>
            </a:r>
          </a:p>
          <a:p>
            <a:pPr algn="just"/>
            <a:r>
              <a:rPr lang="en-US" sz="4400" b="1" i="1" dirty="0" smtClean="0">
                <a:latin typeface="Bookman Old Style" pitchFamily="18" charset="0"/>
              </a:rPr>
              <a:t> for measurement of acceleration,</a:t>
            </a:r>
          </a:p>
          <a:p>
            <a:pPr algn="just"/>
            <a:r>
              <a:rPr lang="en-US" sz="4400" b="1" i="1" dirty="0" smtClean="0">
                <a:latin typeface="Bookman Old Style" pitchFamily="18" charset="0"/>
              </a:rPr>
              <a:t> pressure, force etc.</a:t>
            </a:r>
            <a:endParaRPr lang="en-US" sz="4400" b="1" i="1" dirty="0">
              <a:latin typeface="Bookman Old Style" pitchFamily="18" charset="0"/>
            </a:endParaRPr>
          </a:p>
        </p:txBody>
      </p:sp>
      <p:pic>
        <p:nvPicPr>
          <p:cNvPr id="168964" name="Picture 4" descr="Image result for Un-bonded wire strain gauge"/>
          <p:cNvPicPr>
            <a:picLocks noChangeAspect="1" noChangeArrowheads="1"/>
          </p:cNvPicPr>
          <p:nvPr/>
        </p:nvPicPr>
        <p:blipFill>
          <a:blip r:embed="rId2" cstate="print"/>
          <a:srcRect l="14634" t="7683" r="8943" b="13677"/>
          <a:stretch>
            <a:fillRect/>
          </a:stretch>
        </p:blipFill>
        <p:spPr bwMode="auto">
          <a:xfrm>
            <a:off x="11201400" y="7391400"/>
            <a:ext cx="11201400" cy="6324600"/>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0"/>
            <a:ext cx="20497800" cy="8710077"/>
          </a:xfrm>
          <a:prstGeom prst="rect">
            <a:avLst/>
          </a:prstGeom>
        </p:spPr>
        <p:txBody>
          <a:bodyPr wrap="square">
            <a:spAutoFit/>
          </a:bodyPr>
          <a:lstStyle/>
          <a:p>
            <a:pPr algn="just"/>
            <a:r>
              <a:rPr lang="en-US" sz="6000" b="1" i="1" dirty="0" smtClean="0">
                <a:solidFill>
                  <a:srgbClr val="FF0000"/>
                </a:solidFill>
                <a:latin typeface="Bookman Old Style" pitchFamily="18" charset="0"/>
              </a:rPr>
              <a:t>Foil Strain Gauges:</a:t>
            </a:r>
          </a:p>
          <a:p>
            <a:pPr algn="just"/>
            <a:endParaRPr lang="en-US" sz="6000" i="1" dirty="0" smtClean="0">
              <a:solidFill>
                <a:srgbClr val="FF0000"/>
              </a:solidFill>
              <a:latin typeface="Bookman Old Style" pitchFamily="18" charset="0"/>
            </a:endParaRPr>
          </a:p>
          <a:p>
            <a:pPr algn="just">
              <a:buFont typeface="Wingdings" pitchFamily="2" charset="2"/>
              <a:buChar char="ü"/>
            </a:pPr>
            <a:r>
              <a:rPr lang="en-US" sz="4400" dirty="0" smtClean="0">
                <a:latin typeface="Bookman Old Style" pitchFamily="18" charset="0"/>
              </a:rPr>
              <a:t>The foil type of strain gauges has a foil grid </a:t>
            </a:r>
            <a:r>
              <a:rPr lang="en-US" sz="4400" b="1" i="1" dirty="0" smtClean="0">
                <a:latin typeface="Bookman Old Style" pitchFamily="18" charset="0"/>
              </a:rPr>
              <a:t>made up of thin strain sensitive foil</a:t>
            </a:r>
            <a:r>
              <a:rPr lang="en-US" sz="4400" dirty="0" smtClean="0">
                <a:latin typeface="Bookman Old Style" pitchFamily="18" charset="0"/>
              </a:rPr>
              <a:t>.</a:t>
            </a:r>
          </a:p>
          <a:p>
            <a:pPr algn="just">
              <a:buFont typeface="Wingdings" pitchFamily="2" charset="2"/>
              <a:buChar char="ü"/>
            </a:pPr>
            <a:endParaRPr lang="en-US" sz="4400" dirty="0" smtClean="0">
              <a:latin typeface="Bookman Old Style" pitchFamily="18" charset="0"/>
            </a:endParaRPr>
          </a:p>
          <a:p>
            <a:pPr algn="just">
              <a:buFont typeface="Wingdings" pitchFamily="2" charset="2"/>
              <a:buChar char="ü"/>
            </a:pPr>
            <a:r>
              <a:rPr lang="en-US" sz="4400" dirty="0" smtClean="0">
                <a:latin typeface="Bookman Old Style" pitchFamily="18" charset="0"/>
              </a:rPr>
              <a:t>The </a:t>
            </a:r>
            <a:r>
              <a:rPr lang="en-US" sz="4400" b="1" i="1" dirty="0" smtClean="0">
                <a:latin typeface="Bookman Old Style" pitchFamily="18" charset="0"/>
              </a:rPr>
              <a:t>width of the foil is very large as compared to the thickness </a:t>
            </a:r>
            <a:r>
              <a:rPr lang="en-US" sz="4400" dirty="0" smtClean="0">
                <a:latin typeface="Bookman Old Style" pitchFamily="18" charset="0"/>
              </a:rPr>
              <a:t>(microns) so that larger area of the gauge is for cementing.</a:t>
            </a:r>
          </a:p>
          <a:p>
            <a:pPr algn="just">
              <a:buFont typeface="Wingdings" pitchFamily="2" charset="2"/>
              <a:buChar char="ü"/>
            </a:pPr>
            <a:endParaRPr lang="en-US" sz="4400" dirty="0" smtClean="0">
              <a:latin typeface="Bookman Old Style" pitchFamily="18" charset="0"/>
            </a:endParaRPr>
          </a:p>
          <a:p>
            <a:pPr algn="just">
              <a:buFont typeface="Wingdings" pitchFamily="2" charset="2"/>
              <a:buChar char="ü"/>
            </a:pPr>
            <a:r>
              <a:rPr lang="en-US" sz="4400" dirty="0" smtClean="0">
                <a:latin typeface="Bookman Old Style" pitchFamily="18" charset="0"/>
              </a:rPr>
              <a:t>High heat dissipation capability</a:t>
            </a:r>
          </a:p>
          <a:p>
            <a:pPr algn="just">
              <a:buFont typeface="Wingdings" pitchFamily="2" charset="2"/>
              <a:buChar char="ü"/>
            </a:pPr>
            <a:endParaRPr lang="en-US" sz="4400" dirty="0" smtClean="0">
              <a:latin typeface="Bookman Old Style" pitchFamily="18" charset="0"/>
            </a:endParaRPr>
          </a:p>
          <a:p>
            <a:pPr algn="just">
              <a:buFont typeface="Wingdings" pitchFamily="2" charset="2"/>
              <a:buChar char="ü"/>
            </a:pPr>
            <a:r>
              <a:rPr lang="en-US" sz="4400" dirty="0" smtClean="0">
                <a:latin typeface="Bookman Old Style" pitchFamily="18" charset="0"/>
              </a:rPr>
              <a:t>Better bonding properties</a:t>
            </a:r>
          </a:p>
          <a:p>
            <a:pPr algn="just"/>
            <a:endParaRPr lang="en-US" sz="4400" dirty="0">
              <a:latin typeface="Bookman Old Style" pitchFamily="18" charset="0"/>
            </a:endParaRPr>
          </a:p>
        </p:txBody>
      </p:sp>
      <p:pic>
        <p:nvPicPr>
          <p:cNvPr id="146434" name="Picture 2" descr="Image result for foli Foil Strain Gauges:"/>
          <p:cNvPicPr>
            <a:picLocks noChangeAspect="1" noChangeArrowheads="1"/>
          </p:cNvPicPr>
          <p:nvPr/>
        </p:nvPicPr>
        <p:blipFill>
          <a:blip r:embed="rId2" cstate="print"/>
          <a:srcRect l="16406" t="8854" r="391" b="19792"/>
          <a:stretch>
            <a:fillRect/>
          </a:stretch>
        </p:blipFill>
        <p:spPr bwMode="auto">
          <a:xfrm rot="5400000">
            <a:off x="16071988" y="6711812"/>
            <a:ext cx="6641824" cy="6172200"/>
          </a:xfrm>
          <a:prstGeom prst="rect">
            <a:avLst/>
          </a:prstGeom>
          <a:noFill/>
        </p:spPr>
      </p:pic>
      <p:pic>
        <p:nvPicPr>
          <p:cNvPr id="146436" name="Picture 4" descr="Image result for foli Foil Strain Gauges figures"/>
          <p:cNvPicPr>
            <a:picLocks noChangeAspect="1" noChangeArrowheads="1"/>
          </p:cNvPicPr>
          <p:nvPr/>
        </p:nvPicPr>
        <p:blipFill>
          <a:blip r:embed="rId3" cstate="print"/>
          <a:srcRect l="6250" r="6250"/>
          <a:stretch>
            <a:fillRect/>
          </a:stretch>
        </p:blipFill>
        <p:spPr bwMode="auto">
          <a:xfrm>
            <a:off x="9525000" y="6629400"/>
            <a:ext cx="6506424" cy="6705600"/>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0" y="0"/>
            <a:ext cx="22860000" cy="1524000"/>
          </a:xfrm>
        </p:spPr>
        <p:txBody>
          <a:bodyPr/>
          <a:lstStyle/>
          <a:p>
            <a:pPr eaLnBrk="1" hangingPunct="1"/>
            <a:r>
              <a:rPr lang="en-US" sz="7200" b="1" i="1" dirty="0" smtClean="0">
                <a:solidFill>
                  <a:srgbClr val="FF0000"/>
                </a:solidFill>
                <a:latin typeface="Bookman Old Style" pitchFamily="18" charset="0"/>
                <a:cs typeface="Times New Roman" pitchFamily="18" charset="0"/>
              </a:rPr>
              <a:t>Strain Gauge Circuit</a:t>
            </a:r>
          </a:p>
        </p:txBody>
      </p:sp>
      <p:sp>
        <p:nvSpPr>
          <p:cNvPr id="89091" name="Content Placeholder 2"/>
          <p:cNvSpPr>
            <a:spLocks noGrp="1"/>
          </p:cNvSpPr>
          <p:nvPr>
            <p:ph idx="1"/>
          </p:nvPr>
        </p:nvSpPr>
        <p:spPr>
          <a:xfrm>
            <a:off x="990600" y="7543800"/>
            <a:ext cx="20955000" cy="4875609"/>
          </a:xfrm>
        </p:spPr>
        <p:txBody>
          <a:bodyPr/>
          <a:lstStyle/>
          <a:p>
            <a:pPr marL="470368" indent="-470368" algn="just" eaLnBrk="1" hangingPunct="1">
              <a:lnSpc>
                <a:spcPct val="150000"/>
              </a:lnSpc>
              <a:spcBef>
                <a:spcPct val="0"/>
              </a:spcBef>
              <a:buFont typeface="Wingdings" pitchFamily="2" charset="2"/>
              <a:buChar char="ü"/>
            </a:pPr>
            <a:r>
              <a:rPr lang="en-US" sz="4400" b="1" i="1" dirty="0" smtClean="0">
                <a:latin typeface="Bookman Old Style" pitchFamily="18" charset="0"/>
                <a:cs typeface="Times New Roman" pitchFamily="18" charset="0"/>
              </a:rPr>
              <a:t>The Wheatstone bridge is an electric circuit for detection of minute resistance changes. </a:t>
            </a:r>
            <a:r>
              <a:rPr lang="en-US" sz="4400" dirty="0" smtClean="0">
                <a:latin typeface="Bookman Old Style" pitchFamily="18" charset="0"/>
                <a:cs typeface="Times New Roman" pitchFamily="18" charset="0"/>
              </a:rPr>
              <a:t>It is therefore used to measure resistance changes of a strain gauge.</a:t>
            </a:r>
          </a:p>
          <a:p>
            <a:pPr marL="470368" indent="-470368" algn="just" eaLnBrk="1" hangingPunct="1">
              <a:lnSpc>
                <a:spcPct val="150000"/>
              </a:lnSpc>
              <a:spcBef>
                <a:spcPct val="0"/>
              </a:spcBef>
              <a:buFont typeface="Wingdings" pitchFamily="2" charset="2"/>
              <a:buChar char="ü"/>
            </a:pPr>
            <a:r>
              <a:rPr lang="en-US" sz="4400" b="1" i="1" dirty="0" smtClean="0">
                <a:latin typeface="Bookman Old Style" pitchFamily="18" charset="0"/>
                <a:cs typeface="Times New Roman" pitchFamily="18" charset="0"/>
              </a:rPr>
              <a:t>Strain gauge is connected in place of R4 </a:t>
            </a:r>
            <a:r>
              <a:rPr lang="en-US" sz="4400" dirty="0" smtClean="0">
                <a:latin typeface="Bookman Old Style" pitchFamily="18" charset="0"/>
                <a:cs typeface="Times New Roman" pitchFamily="18" charset="0"/>
              </a:rPr>
              <a:t>in the circuit. When the gauge bears strain and initiates a resistance change, </a:t>
            </a:r>
            <a:r>
              <a:rPr lang="en-US" sz="4400" i="1" dirty="0" smtClean="0">
                <a:latin typeface="Bookman Old Style" pitchFamily="18" charset="0"/>
                <a:cs typeface="Times New Roman" pitchFamily="18" charset="0"/>
              </a:rPr>
              <a:t>ΔR</a:t>
            </a:r>
            <a:r>
              <a:rPr lang="en-US" sz="4400" dirty="0" smtClean="0">
                <a:latin typeface="Bookman Old Style" pitchFamily="18" charset="0"/>
                <a:cs typeface="Times New Roman" pitchFamily="18" charset="0"/>
              </a:rPr>
              <a:t>, the bridge outputs a corresponding voltage.</a:t>
            </a:r>
          </a:p>
          <a:p>
            <a:pPr marL="470368" indent="-470368" algn="just" eaLnBrk="1" hangingPunct="1">
              <a:spcBef>
                <a:spcPts val="991"/>
              </a:spcBef>
              <a:buFont typeface="Wingdings" pitchFamily="2" charset="2"/>
              <a:buChar char="ü"/>
            </a:pPr>
            <a:endParaRPr lang="en-US" sz="4400" dirty="0" smtClean="0">
              <a:latin typeface="Bookman Old Style" pitchFamily="18" charset="0"/>
              <a:cs typeface="Times New Roman" pitchFamily="18" charset="0"/>
            </a:endParaRPr>
          </a:p>
          <a:p>
            <a:pPr marL="470368" indent="-470368" algn="just" eaLnBrk="1" hangingPunct="1">
              <a:spcBef>
                <a:spcPts val="991"/>
              </a:spcBef>
              <a:buFont typeface="Wingdings" pitchFamily="2" charset="2"/>
              <a:buChar char="ü"/>
            </a:pPr>
            <a:endParaRPr lang="en-US" sz="4400" dirty="0" smtClean="0">
              <a:latin typeface="Bookman Old Style" pitchFamily="18" charset="0"/>
              <a:cs typeface="Times New Roman" pitchFamily="18" charset="0"/>
            </a:endParaRPr>
          </a:p>
          <a:p>
            <a:pPr marL="470368" indent="-470368" algn="just" eaLnBrk="1" hangingPunct="1">
              <a:spcBef>
                <a:spcPts val="991"/>
              </a:spcBef>
              <a:buFont typeface="Wingdings" pitchFamily="2" charset="2"/>
              <a:buChar char="ü"/>
            </a:pPr>
            <a:endParaRPr lang="en-US" sz="4400" dirty="0" smtClean="0">
              <a:latin typeface="Bookman Old Style" pitchFamily="18" charset="0"/>
              <a:cs typeface="Times New Roman" pitchFamily="18" charset="0"/>
            </a:endParaRPr>
          </a:p>
        </p:txBody>
      </p:sp>
      <p:pic>
        <p:nvPicPr>
          <p:cNvPr id="89092" name="Picture 8" descr="http://sub.allaboutcircuits.com/images/00205.png"/>
          <p:cNvPicPr>
            <a:picLocks noChangeAspect="1" noChangeArrowheads="1"/>
          </p:cNvPicPr>
          <p:nvPr/>
        </p:nvPicPr>
        <p:blipFill>
          <a:blip r:embed="rId2" cstate="print"/>
          <a:srcRect t="7059"/>
          <a:stretch>
            <a:fillRect/>
          </a:stretch>
        </p:blipFill>
        <p:spPr bwMode="auto">
          <a:xfrm>
            <a:off x="10210800" y="1600200"/>
            <a:ext cx="11353800" cy="5867400"/>
          </a:xfrm>
          <a:prstGeom prst="rect">
            <a:avLst/>
          </a:prstGeom>
          <a:noFill/>
          <a:ln w="9525">
            <a:noFill/>
            <a:miter lim="800000"/>
            <a:headEnd/>
            <a:tailEnd/>
          </a:ln>
        </p:spPr>
      </p:pic>
      <p:pic>
        <p:nvPicPr>
          <p:cNvPr id="89093" name="Picture 10" descr="http://www.data-acquisition.us/images/4-9.jpg"/>
          <p:cNvPicPr>
            <a:picLocks noChangeAspect="1" noChangeArrowheads="1"/>
          </p:cNvPicPr>
          <p:nvPr/>
        </p:nvPicPr>
        <p:blipFill>
          <a:blip r:embed="rId3" cstate="print"/>
          <a:srcRect/>
          <a:stretch>
            <a:fillRect/>
          </a:stretch>
        </p:blipFill>
        <p:spPr bwMode="auto">
          <a:xfrm>
            <a:off x="762000" y="1447800"/>
            <a:ext cx="899160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http://www.sensorland.com/Images/SG-008.gif"/>
          <p:cNvPicPr>
            <a:picLocks noChangeAspect="1" noChangeArrowheads="1"/>
          </p:cNvPicPr>
          <p:nvPr/>
        </p:nvPicPr>
        <p:blipFill>
          <a:blip r:embed="rId3" cstate="print"/>
          <a:srcRect/>
          <a:stretch>
            <a:fillRect/>
          </a:stretch>
        </p:blipFill>
        <p:spPr bwMode="auto">
          <a:xfrm>
            <a:off x="990600" y="457200"/>
            <a:ext cx="10667118" cy="6324600"/>
          </a:xfrm>
          <a:prstGeom prst="rect">
            <a:avLst/>
          </a:prstGeom>
          <a:noFill/>
          <a:ln w="9525">
            <a:noFill/>
            <a:miter lim="800000"/>
            <a:headEnd/>
            <a:tailEnd/>
          </a:ln>
        </p:spPr>
      </p:pic>
      <p:pic>
        <p:nvPicPr>
          <p:cNvPr id="90115" name="Picture 4" descr="http://www.sensorland.com/Images/SG-009.gif"/>
          <p:cNvPicPr>
            <a:picLocks noChangeAspect="1" noChangeArrowheads="1"/>
          </p:cNvPicPr>
          <p:nvPr/>
        </p:nvPicPr>
        <p:blipFill>
          <a:blip r:embed="rId4" cstate="print"/>
          <a:srcRect/>
          <a:stretch>
            <a:fillRect/>
          </a:stretch>
        </p:blipFill>
        <p:spPr bwMode="auto">
          <a:xfrm>
            <a:off x="12192000" y="533400"/>
            <a:ext cx="9600318" cy="6096000"/>
          </a:xfrm>
          <a:prstGeom prst="rect">
            <a:avLst/>
          </a:prstGeom>
          <a:noFill/>
          <a:ln w="9525">
            <a:noFill/>
            <a:miter lim="800000"/>
            <a:headEnd/>
            <a:tailEnd/>
          </a:ln>
        </p:spPr>
      </p:pic>
      <p:sp>
        <p:nvSpPr>
          <p:cNvPr id="90116" name="Content Placeholder 7"/>
          <p:cNvSpPr txBox="1">
            <a:spLocks/>
          </p:cNvSpPr>
          <p:nvPr/>
        </p:nvSpPr>
        <p:spPr bwMode="auto">
          <a:xfrm>
            <a:off x="1142122" y="8078392"/>
            <a:ext cx="20575764" cy="2742406"/>
          </a:xfrm>
          <a:prstGeom prst="rect">
            <a:avLst/>
          </a:prstGeom>
          <a:noFill/>
          <a:ln w="9525">
            <a:noFill/>
            <a:miter lim="800000"/>
            <a:headEnd/>
            <a:tailEnd/>
          </a:ln>
        </p:spPr>
        <p:txBody>
          <a:bodyPr lIns="157082" tIns="78542" rIns="157082" bIns="78542"/>
          <a:lstStyle/>
          <a:p>
            <a:pPr marL="311109" indent="-311109" algn="just">
              <a:spcBef>
                <a:spcPct val="20000"/>
              </a:spcBef>
              <a:buClr>
                <a:schemeClr val="accent1"/>
              </a:buClr>
              <a:buSzPct val="85000"/>
              <a:buFont typeface="Wingdings" pitchFamily="2" charset="2"/>
              <a:buChar char="ü"/>
            </a:pPr>
            <a:r>
              <a:rPr lang="en-US" sz="4400" dirty="0">
                <a:latin typeface="Bookman Old Style" pitchFamily="18" charset="0"/>
                <a:cs typeface="Times New Roman" pitchFamily="18" charset="0"/>
              </a:rPr>
              <a:t>With no force applied to the test specimen, both strain gauges have equal resistance and the bridge circuit is balanced. </a:t>
            </a:r>
          </a:p>
          <a:p>
            <a:pPr marL="311109" indent="-311109" algn="just">
              <a:spcBef>
                <a:spcPct val="20000"/>
              </a:spcBef>
              <a:buClr>
                <a:schemeClr val="accent1"/>
              </a:buClr>
              <a:buSzPct val="85000"/>
              <a:buFont typeface="Wingdings" pitchFamily="2" charset="2"/>
              <a:buChar char="ü"/>
            </a:pPr>
            <a:endParaRPr lang="en-US" sz="4400" dirty="0">
              <a:latin typeface="Bookman Old Style" pitchFamily="18" charset="0"/>
              <a:cs typeface="Times New Roman" pitchFamily="18" charset="0"/>
            </a:endParaRPr>
          </a:p>
          <a:p>
            <a:pPr marL="311109" indent="-311109" algn="just">
              <a:spcBef>
                <a:spcPct val="20000"/>
              </a:spcBef>
              <a:buClr>
                <a:schemeClr val="accent1"/>
              </a:buClr>
              <a:buSzPct val="85000"/>
              <a:buFont typeface="Wingdings" pitchFamily="2" charset="2"/>
              <a:buChar char="ü"/>
            </a:pPr>
            <a:r>
              <a:rPr lang="en-US" sz="4400" dirty="0">
                <a:latin typeface="Bookman Old Style" pitchFamily="18" charset="0"/>
                <a:cs typeface="Times New Roman" pitchFamily="18" charset="0"/>
              </a:rPr>
              <a:t>However, when a downward force is applied to the free end of the specimen, it will bend downward, stretching gauge #1 and compressing gauge #2</a:t>
            </a:r>
            <a:endParaRPr lang="en-IN" sz="4400" dirty="0">
              <a:latin typeface="Bookman Old Style" pitchFamily="18" charset="0"/>
              <a:ea typeface="Calibri"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a:xfrm>
            <a:off x="1066800" y="685800"/>
            <a:ext cx="13145383" cy="1218406"/>
          </a:xfrm>
        </p:spPr>
        <p:txBody>
          <a:bodyPr/>
          <a:lstStyle/>
          <a:p>
            <a:pPr algn="l" eaLnBrk="1" hangingPunct="1"/>
            <a:r>
              <a:rPr lang="en-US" sz="5400" b="1" i="1" dirty="0" smtClean="0">
                <a:solidFill>
                  <a:srgbClr val="FF0000"/>
                </a:solidFill>
                <a:latin typeface="Bookman Old Style" pitchFamily="18" charset="0"/>
                <a:cs typeface="Times New Roman" pitchFamily="18" charset="0"/>
              </a:rPr>
              <a:t>Strain Gauge Circuit</a:t>
            </a:r>
          </a:p>
        </p:txBody>
      </p:sp>
      <p:graphicFrame>
        <p:nvGraphicFramePr>
          <p:cNvPr id="2050" name="Object 2"/>
          <p:cNvGraphicFramePr>
            <a:graphicFrameLocks noChangeAspect="1"/>
          </p:cNvGraphicFramePr>
          <p:nvPr/>
        </p:nvGraphicFramePr>
        <p:xfrm>
          <a:off x="450448" y="1995647"/>
          <a:ext cx="13438188" cy="10748963"/>
        </p:xfrm>
        <a:graphic>
          <a:graphicData uri="http://schemas.openxmlformats.org/presentationml/2006/ole">
            <p:oleObj spid="_x0000_s2050" name="Equation" r:id="rId3" imgW="2641320" imgH="2641320" progId="">
              <p:embed/>
            </p:oleObj>
          </a:graphicData>
        </a:graphic>
      </p:graphicFrame>
      <p:pic>
        <p:nvPicPr>
          <p:cNvPr id="2052" name="Picture 6" descr="http://web.deu.edu.tr/mechatronics/TUR/SG-007.gif"/>
          <p:cNvPicPr>
            <a:picLocks noChangeAspect="1" noChangeArrowheads="1"/>
          </p:cNvPicPr>
          <p:nvPr/>
        </p:nvPicPr>
        <p:blipFill>
          <a:blip r:embed="rId4" cstate="print"/>
          <a:srcRect/>
          <a:stretch>
            <a:fillRect/>
          </a:stretch>
        </p:blipFill>
        <p:spPr bwMode="auto">
          <a:xfrm>
            <a:off x="13657013" y="4724400"/>
            <a:ext cx="9220200" cy="4570809"/>
          </a:xfrm>
          <a:prstGeom prst="rect">
            <a:avLst/>
          </a:prstGeom>
          <a:noFill/>
          <a:ln w="9525">
            <a:noFill/>
            <a:miter lim="800000"/>
            <a:headEnd/>
            <a:tailEnd/>
          </a:ln>
        </p:spPr>
      </p:pic>
      <p:pic>
        <p:nvPicPr>
          <p:cNvPr id="2053" name="Picture 8" descr="http://web.deu.edu.tr/mechatronics/TUR/SG-010.gif"/>
          <p:cNvPicPr>
            <a:picLocks noChangeAspect="1" noChangeArrowheads="1"/>
          </p:cNvPicPr>
          <p:nvPr/>
        </p:nvPicPr>
        <p:blipFill>
          <a:blip r:embed="rId5" cstate="print"/>
          <a:srcRect/>
          <a:stretch>
            <a:fillRect/>
          </a:stretch>
        </p:blipFill>
        <p:spPr bwMode="auto">
          <a:xfrm>
            <a:off x="13804498" y="9372600"/>
            <a:ext cx="9067800" cy="4343400"/>
          </a:xfrm>
          <a:prstGeom prst="rect">
            <a:avLst/>
          </a:prstGeom>
          <a:noFill/>
          <a:ln w="9525">
            <a:noFill/>
            <a:miter lim="800000"/>
            <a:headEnd/>
            <a:tailEnd/>
          </a:ln>
        </p:spPr>
      </p:pic>
      <p:pic>
        <p:nvPicPr>
          <p:cNvPr id="2054" name="Picture 10" descr="http://web.deu.edu.tr/mechatronics/TUR/SG-002.gif"/>
          <p:cNvPicPr>
            <a:picLocks noChangeAspect="1" noChangeArrowheads="1"/>
          </p:cNvPicPr>
          <p:nvPr/>
        </p:nvPicPr>
        <p:blipFill>
          <a:blip r:embed="rId6" cstate="print"/>
          <a:srcRect/>
          <a:stretch>
            <a:fillRect/>
          </a:stretch>
        </p:blipFill>
        <p:spPr bwMode="auto">
          <a:xfrm>
            <a:off x="13804498" y="0"/>
            <a:ext cx="8954734"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0" y="2"/>
            <a:ext cx="22860000" cy="1982391"/>
          </a:xfrm>
        </p:spPr>
        <p:txBody>
          <a:bodyPr/>
          <a:lstStyle/>
          <a:p>
            <a:pPr eaLnBrk="1" hangingPunct="1"/>
            <a:r>
              <a:rPr lang="en-US" sz="7200" b="1" i="1" dirty="0" smtClean="0">
                <a:solidFill>
                  <a:srgbClr val="FF0000"/>
                </a:solidFill>
                <a:latin typeface="Bookman Old Style" pitchFamily="18" charset="0"/>
                <a:cs typeface="Times New Roman" pitchFamily="18" charset="0"/>
              </a:rPr>
              <a:t>Effect of Temperature on Output of Gauge</a:t>
            </a:r>
          </a:p>
        </p:txBody>
      </p:sp>
      <p:sp>
        <p:nvSpPr>
          <p:cNvPr id="79875" name="Rectangle 3"/>
          <p:cNvSpPr>
            <a:spLocks noGrp="1" noChangeArrowheads="1"/>
          </p:cNvSpPr>
          <p:nvPr>
            <p:ph idx="1"/>
          </p:nvPr>
        </p:nvSpPr>
        <p:spPr>
          <a:xfrm>
            <a:off x="838200" y="2057400"/>
            <a:ext cx="20765383" cy="9144000"/>
          </a:xfrm>
        </p:spPr>
        <p:txBody>
          <a:bodyPr rtlCol="0">
            <a:noAutofit/>
          </a:bodyPr>
          <a:lstStyle/>
          <a:p>
            <a:pPr marL="471246" indent="-471246" algn="just" defTabSz="1645246" eaLnBrk="1" fontAlgn="auto" hangingPunct="1">
              <a:spcBef>
                <a:spcPts val="997"/>
              </a:spcBef>
              <a:spcAft>
                <a:spcPts val="0"/>
              </a:spcAft>
              <a:buFont typeface="Wingdings" pitchFamily="2" charset="2"/>
              <a:buChar char="ü"/>
              <a:defRPr/>
            </a:pPr>
            <a:r>
              <a:rPr lang="en-US" sz="5400" dirty="0" smtClean="0">
                <a:latin typeface="Bookman Old Style" pitchFamily="18" charset="0"/>
                <a:ea typeface="Calibri" pitchFamily="34" charset="0"/>
                <a:cs typeface="Times New Roman" pitchFamily="18" charset="0"/>
              </a:rPr>
              <a:t>Ideally, we would like the resistance of the strain gauge to change only in response to applied strain. </a:t>
            </a:r>
          </a:p>
          <a:p>
            <a:pPr marL="471246" indent="-471246" algn="just" defTabSz="1645246" eaLnBrk="1" fontAlgn="auto" hangingPunct="1">
              <a:spcBef>
                <a:spcPts val="997"/>
              </a:spcBef>
              <a:spcAft>
                <a:spcPts val="0"/>
              </a:spcAft>
              <a:buFont typeface="Wingdings" pitchFamily="2" charset="2"/>
              <a:buChar char="ü"/>
              <a:defRPr/>
            </a:pPr>
            <a:endParaRPr lang="en-US" sz="5400" dirty="0" smtClean="0">
              <a:latin typeface="Bookman Old Style" pitchFamily="18" charset="0"/>
              <a:ea typeface="Calibri" pitchFamily="34" charset="0"/>
              <a:cs typeface="Times New Roman" pitchFamily="18" charset="0"/>
            </a:endParaRPr>
          </a:p>
          <a:p>
            <a:pPr marL="471246" indent="-471246" algn="just" defTabSz="1645246" eaLnBrk="1" fontAlgn="auto" hangingPunct="1">
              <a:spcBef>
                <a:spcPts val="997"/>
              </a:spcBef>
              <a:spcAft>
                <a:spcPts val="0"/>
              </a:spcAft>
              <a:buFont typeface="Wingdings" pitchFamily="2" charset="2"/>
              <a:buChar char="ü"/>
              <a:defRPr/>
            </a:pPr>
            <a:r>
              <a:rPr lang="en-US" sz="5400" dirty="0" smtClean="0">
                <a:latin typeface="Bookman Old Style" pitchFamily="18" charset="0"/>
                <a:ea typeface="Calibri" pitchFamily="34" charset="0"/>
                <a:cs typeface="Times New Roman" pitchFamily="18" charset="0"/>
              </a:rPr>
              <a:t>However, strain gauge material, as well as the specimen material to which the gauge is applied, will also respond to changes in temperature. </a:t>
            </a:r>
          </a:p>
          <a:p>
            <a:pPr marL="471246" indent="-471246" algn="just" defTabSz="1645246" eaLnBrk="1" fontAlgn="auto" hangingPunct="1">
              <a:spcBef>
                <a:spcPts val="997"/>
              </a:spcBef>
              <a:spcAft>
                <a:spcPts val="0"/>
              </a:spcAft>
              <a:buFont typeface="Wingdings" pitchFamily="2" charset="2"/>
              <a:buChar char="ü"/>
              <a:defRPr/>
            </a:pPr>
            <a:endParaRPr lang="en-US" sz="5400" dirty="0" smtClean="0">
              <a:latin typeface="Bookman Old Style" pitchFamily="18" charset="0"/>
              <a:ea typeface="Calibri" pitchFamily="34" charset="0"/>
              <a:cs typeface="Times New Roman" pitchFamily="18" charset="0"/>
            </a:endParaRPr>
          </a:p>
          <a:p>
            <a:pPr marL="471246" indent="-471246" algn="just" defTabSz="1645246" eaLnBrk="1" fontAlgn="auto" hangingPunct="1">
              <a:spcBef>
                <a:spcPts val="997"/>
              </a:spcBef>
              <a:spcAft>
                <a:spcPts val="0"/>
              </a:spcAft>
              <a:buFont typeface="Wingdings" pitchFamily="2" charset="2"/>
              <a:buChar char="ü"/>
              <a:defRPr/>
            </a:pPr>
            <a:r>
              <a:rPr lang="en-US" sz="5400" dirty="0" smtClean="0">
                <a:latin typeface="Bookman Old Style" pitchFamily="18" charset="0"/>
                <a:ea typeface="Calibri" pitchFamily="34" charset="0"/>
                <a:cs typeface="Times New Roman" pitchFamily="18" charset="0"/>
              </a:rPr>
              <a:t>Strain gauge manufacturers attempt to minimize sensitivity to temperature by processing the gauge material to compensate for the thermal expansion of the specimen material; compensated gauges reduce the thermal sensitivity, they </a:t>
            </a:r>
            <a:r>
              <a:rPr lang="en-US" sz="5400" dirty="0" smtClean="0">
                <a:solidFill>
                  <a:srgbClr val="0066FF"/>
                </a:solidFill>
                <a:latin typeface="Bookman Old Style" pitchFamily="18" charset="0"/>
                <a:ea typeface="Calibri" pitchFamily="34" charset="0"/>
                <a:cs typeface="Times New Roman" pitchFamily="18" charset="0"/>
              </a:rPr>
              <a:t>do not</a:t>
            </a:r>
            <a:r>
              <a:rPr lang="en-US" sz="5400" dirty="0" smtClean="0">
                <a:latin typeface="Bookman Old Style" pitchFamily="18" charset="0"/>
                <a:ea typeface="Calibri" pitchFamily="34" charset="0"/>
                <a:cs typeface="Times New Roman" pitchFamily="18" charset="0"/>
              </a:rPr>
              <a:t> totally </a:t>
            </a:r>
            <a:r>
              <a:rPr lang="en-US" sz="5400" dirty="0" smtClean="0">
                <a:solidFill>
                  <a:srgbClr val="0066FF"/>
                </a:solidFill>
                <a:latin typeface="Bookman Old Style" pitchFamily="18" charset="0"/>
                <a:ea typeface="Calibri" pitchFamily="34" charset="0"/>
                <a:cs typeface="Times New Roman" pitchFamily="18" charset="0"/>
              </a:rPr>
              <a:t>remove it</a:t>
            </a:r>
            <a:r>
              <a:rPr lang="en-US" sz="5400" dirty="0" smtClean="0">
                <a:latin typeface="Bookman Old Style" pitchFamily="18" charset="0"/>
                <a:ea typeface="Calibri" pitchFamily="34" charset="0"/>
                <a:cs typeface="Times New Roman" pitchFamily="18" charset="0"/>
              </a:rPr>
              <a:t>.</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0" y="1"/>
            <a:ext cx="22860000" cy="2280048"/>
          </a:xfrm>
        </p:spPr>
        <p:txBody>
          <a:bodyPr/>
          <a:lstStyle/>
          <a:p>
            <a:pPr eaLnBrk="1" hangingPunct="1"/>
            <a:r>
              <a:rPr lang="en-US" sz="7200" b="1" i="1" dirty="0" smtClean="0">
                <a:latin typeface="Bookman Old Style" pitchFamily="18" charset="0"/>
                <a:cs typeface="Times New Roman" pitchFamily="18" charset="0"/>
              </a:rPr>
              <a:t>Temperature compensation</a:t>
            </a:r>
          </a:p>
        </p:txBody>
      </p:sp>
      <p:sp>
        <p:nvSpPr>
          <p:cNvPr id="26627" name="Rectangle 3"/>
          <p:cNvSpPr>
            <a:spLocks noGrp="1" noChangeArrowheads="1"/>
          </p:cNvSpPr>
          <p:nvPr>
            <p:ph type="body" sz="half" idx="1"/>
          </p:nvPr>
        </p:nvSpPr>
        <p:spPr>
          <a:xfrm>
            <a:off x="762000" y="2057400"/>
            <a:ext cx="13524618" cy="9753203"/>
          </a:xfrm>
        </p:spPr>
        <p:txBody>
          <a:bodyPr rtlCol="0">
            <a:normAutofit fontScale="85000" lnSpcReduction="20000"/>
          </a:bodyPr>
          <a:lstStyle/>
          <a:p>
            <a:pPr marL="314164" indent="-314164" algn="just" defTabSz="1645246" eaLnBrk="1" fontAlgn="auto" hangingPunct="1">
              <a:spcBef>
                <a:spcPts val="997"/>
              </a:spcBef>
              <a:spcAft>
                <a:spcPts val="0"/>
              </a:spcAft>
              <a:buFont typeface="Wingdings" pitchFamily="2" charset="2"/>
              <a:buChar char="ü"/>
              <a:defRPr/>
            </a:pPr>
            <a:r>
              <a:rPr lang="en-US" dirty="0" smtClean="0">
                <a:latin typeface="Bookman Old Style" pitchFamily="18" charset="0"/>
                <a:cs typeface="Times New Roman" pitchFamily="18" charset="0"/>
              </a:rPr>
              <a:t>By using two gauges</a:t>
            </a:r>
          </a:p>
          <a:p>
            <a:pPr marL="314164" indent="-314164" algn="just" defTabSz="1645246" eaLnBrk="1" fontAlgn="auto" hangingPunct="1">
              <a:spcBef>
                <a:spcPts val="997"/>
              </a:spcBef>
              <a:spcAft>
                <a:spcPts val="0"/>
              </a:spcAft>
              <a:buFont typeface="Wingdings" pitchFamily="2" charset="2"/>
              <a:buChar char="ü"/>
              <a:defRPr/>
            </a:pPr>
            <a:endParaRPr lang="en-US" dirty="0" smtClean="0">
              <a:latin typeface="Bookman Old Style" pitchFamily="18" charset="0"/>
              <a:cs typeface="Times New Roman" pitchFamily="18" charset="0"/>
            </a:endParaRPr>
          </a:p>
          <a:p>
            <a:pPr marL="314164" indent="-314164" algn="just" defTabSz="1645246" eaLnBrk="1" fontAlgn="auto" hangingPunct="1">
              <a:spcBef>
                <a:spcPts val="997"/>
              </a:spcBef>
              <a:spcAft>
                <a:spcPts val="0"/>
              </a:spcAft>
              <a:buFont typeface="Wingdings" pitchFamily="2" charset="2"/>
              <a:buChar char="ü"/>
              <a:defRPr/>
            </a:pPr>
            <a:r>
              <a:rPr lang="en-US" dirty="0" smtClean="0">
                <a:latin typeface="Bookman Old Style" pitchFamily="18" charset="0"/>
                <a:cs typeface="Times New Roman" pitchFamily="18" charset="0"/>
              </a:rPr>
              <a:t>One gauge is active, and a second gauge is placed transverse to the applied strain.</a:t>
            </a:r>
          </a:p>
          <a:p>
            <a:pPr marL="314164" indent="-314164" algn="just" defTabSz="1645246" eaLnBrk="1" fontAlgn="auto" hangingPunct="1">
              <a:spcBef>
                <a:spcPts val="997"/>
              </a:spcBef>
              <a:spcAft>
                <a:spcPts val="0"/>
              </a:spcAft>
              <a:buFont typeface="Wingdings" pitchFamily="2" charset="2"/>
              <a:buChar char="ü"/>
              <a:defRPr/>
            </a:pPr>
            <a:endParaRPr lang="en-US" dirty="0" smtClean="0">
              <a:latin typeface="Bookman Old Style" pitchFamily="18" charset="0"/>
              <a:cs typeface="Times New Roman" pitchFamily="18" charset="0"/>
            </a:endParaRPr>
          </a:p>
          <a:p>
            <a:pPr marL="314164" indent="-314164" algn="just" defTabSz="1645246" eaLnBrk="1" fontAlgn="auto" hangingPunct="1">
              <a:spcBef>
                <a:spcPts val="997"/>
              </a:spcBef>
              <a:spcAft>
                <a:spcPts val="0"/>
              </a:spcAft>
              <a:buFont typeface="Wingdings" pitchFamily="2" charset="2"/>
              <a:buChar char="ü"/>
              <a:defRPr/>
            </a:pPr>
            <a:r>
              <a:rPr lang="en-US" dirty="0" smtClean="0">
                <a:latin typeface="Bookman Old Style" pitchFamily="18" charset="0"/>
                <a:cs typeface="Times New Roman" pitchFamily="18" charset="0"/>
              </a:rPr>
              <a:t>The strain has little effect on the second gauge, called the dummy gauge.</a:t>
            </a:r>
          </a:p>
          <a:p>
            <a:pPr marL="314164" indent="-314164" algn="just" defTabSz="1645246" eaLnBrk="1" fontAlgn="auto" hangingPunct="1">
              <a:spcBef>
                <a:spcPts val="997"/>
              </a:spcBef>
              <a:spcAft>
                <a:spcPts val="0"/>
              </a:spcAft>
              <a:buFont typeface="Wingdings" pitchFamily="2" charset="2"/>
              <a:buChar char="ü"/>
              <a:defRPr/>
            </a:pPr>
            <a:endParaRPr lang="en-US" dirty="0" smtClean="0">
              <a:latin typeface="Bookman Old Style" pitchFamily="18" charset="0"/>
              <a:cs typeface="Times New Roman" pitchFamily="18" charset="0"/>
            </a:endParaRPr>
          </a:p>
          <a:p>
            <a:pPr marL="314164" indent="-314164" algn="just" defTabSz="1645246" eaLnBrk="1" fontAlgn="auto" hangingPunct="1">
              <a:spcBef>
                <a:spcPts val="997"/>
              </a:spcBef>
              <a:spcAft>
                <a:spcPts val="0"/>
              </a:spcAft>
              <a:buFont typeface="Wingdings" pitchFamily="2" charset="2"/>
              <a:buChar char="ü"/>
              <a:defRPr/>
            </a:pPr>
            <a:r>
              <a:rPr lang="en-US" dirty="0" smtClean="0">
                <a:latin typeface="Bookman Old Style" pitchFamily="18" charset="0"/>
                <a:cs typeface="Times New Roman" pitchFamily="18" charset="0"/>
              </a:rPr>
              <a:t>Because the temperature changes are identical in the two gauges, the ratio of their resistance does not change, the voltage does not change, and the effects of the temperature change are minimized.</a:t>
            </a:r>
            <a:endParaRPr lang="en-US" dirty="0">
              <a:latin typeface="Bookman Old Style" pitchFamily="18" charset="0"/>
              <a:cs typeface="Times New Roman" pitchFamily="18" charset="0"/>
            </a:endParaRPr>
          </a:p>
        </p:txBody>
      </p:sp>
      <p:pic>
        <p:nvPicPr>
          <p:cNvPr id="92164" name="Picture 5" descr="83a1fe69769"/>
          <p:cNvPicPr>
            <a:picLocks noGrp="1" noChangeAspect="1" noChangeArrowheads="1"/>
          </p:cNvPicPr>
          <p:nvPr>
            <p:ph sz="quarter" idx="2"/>
          </p:nvPr>
        </p:nvPicPr>
        <p:blipFill>
          <a:blip r:embed="rId3" cstate="print"/>
          <a:srcRect/>
          <a:stretch>
            <a:fillRect/>
          </a:stretch>
        </p:blipFill>
        <p:spPr>
          <a:xfrm>
            <a:off x="14478000" y="3048000"/>
            <a:ext cx="8382000" cy="6477000"/>
          </a:xfr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6"/>
          <p:cNvSpPr>
            <a:spLocks noGrp="1"/>
          </p:cNvSpPr>
          <p:nvPr>
            <p:ph type="title"/>
          </p:nvPr>
        </p:nvSpPr>
        <p:spPr>
          <a:xfrm>
            <a:off x="0" y="2"/>
            <a:ext cx="22860000" cy="1982391"/>
          </a:xfrm>
        </p:spPr>
        <p:txBody>
          <a:bodyPr/>
          <a:lstStyle/>
          <a:p>
            <a:pPr eaLnBrk="1" hangingPunct="1"/>
            <a:r>
              <a:rPr lang="en-IN" b="1" i="1" dirty="0" smtClean="0">
                <a:solidFill>
                  <a:srgbClr val="FF0000"/>
                </a:solidFill>
                <a:latin typeface="Bookman Old Style" pitchFamily="18" charset="0"/>
                <a:cs typeface="Times New Roman" pitchFamily="18" charset="0"/>
              </a:rPr>
              <a:t>Electromagnetic Flow sensor</a:t>
            </a:r>
          </a:p>
        </p:txBody>
      </p:sp>
      <p:sp>
        <p:nvSpPr>
          <p:cNvPr id="83971" name="Content Placeholder 7"/>
          <p:cNvSpPr>
            <a:spLocks noGrp="1"/>
          </p:cNvSpPr>
          <p:nvPr>
            <p:ph idx="1"/>
          </p:nvPr>
        </p:nvSpPr>
        <p:spPr>
          <a:xfrm>
            <a:off x="1331740" y="2895204"/>
            <a:ext cx="21147260" cy="9144000"/>
          </a:xfrm>
        </p:spPr>
        <p:txBody>
          <a:bodyPr rtlCol="0">
            <a:normAutofit fontScale="85000" lnSpcReduction="20000"/>
          </a:bodyPr>
          <a:lstStyle/>
          <a:p>
            <a:pPr marL="471246" indent="-471246" algn="just" defTabSz="1645246" eaLnBrk="1" fontAlgn="auto" hangingPunct="1">
              <a:spcBef>
                <a:spcPts val="997"/>
              </a:spcBef>
              <a:spcAft>
                <a:spcPts val="0"/>
              </a:spcAft>
              <a:buFont typeface="Wingdings" pitchFamily="2" charset="2"/>
              <a:buChar char="ü"/>
              <a:defRPr/>
            </a:pPr>
            <a:r>
              <a:rPr lang="en-US" dirty="0" smtClean="0">
                <a:latin typeface="Bookman Old Style" pitchFamily="18" charset="0"/>
                <a:ea typeface="Calibri" pitchFamily="34" charset="0"/>
                <a:cs typeface="Times New Roman" pitchFamily="18" charset="0"/>
              </a:rPr>
              <a:t>Magnetic flow meters operate based upon Faraday's Law of electromagnetic induction, which states that a voltage will be induced in a conductor moving through a magnetic field.</a:t>
            </a:r>
          </a:p>
          <a:p>
            <a:pPr marL="471246" indent="-471246" algn="just" defTabSz="1645246" eaLnBrk="1" fontAlgn="auto" hangingPunct="1">
              <a:spcBef>
                <a:spcPts val="997"/>
              </a:spcBef>
              <a:spcAft>
                <a:spcPts val="0"/>
              </a:spcAft>
              <a:buFont typeface="Wingdings" pitchFamily="2" charset="2"/>
              <a:buChar char="ü"/>
              <a:defRPr/>
            </a:pPr>
            <a:endParaRPr lang="en-US" dirty="0" smtClean="0">
              <a:latin typeface="Bookman Old Style" pitchFamily="18" charset="0"/>
              <a:ea typeface="Calibri" pitchFamily="34" charset="0"/>
              <a:cs typeface="Times New Roman" pitchFamily="18" charset="0"/>
            </a:endParaRPr>
          </a:p>
          <a:p>
            <a:pPr marL="471246" indent="-471246" algn="just" defTabSz="1645246" eaLnBrk="1" fontAlgn="auto" hangingPunct="1">
              <a:spcBef>
                <a:spcPts val="997"/>
              </a:spcBef>
              <a:spcAft>
                <a:spcPts val="0"/>
              </a:spcAft>
              <a:buFont typeface="Wingdings" pitchFamily="2" charset="2"/>
              <a:buChar char="ü"/>
              <a:defRPr/>
            </a:pPr>
            <a:r>
              <a:rPr lang="en-US" b="1" i="1" dirty="0" smtClean="0">
                <a:latin typeface="Bookman Old Style" pitchFamily="18" charset="0"/>
                <a:ea typeface="Calibri" pitchFamily="34" charset="0"/>
                <a:cs typeface="Times New Roman" pitchFamily="18" charset="0"/>
              </a:rPr>
              <a:t>Faraday's Law:    E = k B D V</a:t>
            </a:r>
          </a:p>
          <a:p>
            <a:pPr marL="471246" indent="-471246" algn="just" defTabSz="1645246" eaLnBrk="1" fontAlgn="auto" hangingPunct="1">
              <a:spcBef>
                <a:spcPts val="997"/>
              </a:spcBef>
              <a:spcAft>
                <a:spcPts val="0"/>
              </a:spcAft>
              <a:buFont typeface="Wingdings" pitchFamily="2" charset="2"/>
              <a:buChar char="ü"/>
              <a:defRPr/>
            </a:pPr>
            <a:endParaRPr lang="en-US" dirty="0" smtClean="0">
              <a:latin typeface="Bookman Old Style" pitchFamily="18" charset="0"/>
              <a:ea typeface="Calibri" pitchFamily="34" charset="0"/>
              <a:cs typeface="Times New Roman" pitchFamily="18" charset="0"/>
            </a:endParaRPr>
          </a:p>
          <a:p>
            <a:pPr marL="471246" indent="-471246" algn="just" defTabSz="1645246" eaLnBrk="1" fontAlgn="auto" hangingPunct="1">
              <a:spcBef>
                <a:spcPts val="997"/>
              </a:spcBef>
              <a:spcAft>
                <a:spcPts val="0"/>
              </a:spcAft>
              <a:buNone/>
              <a:defRPr/>
            </a:pPr>
            <a:r>
              <a:rPr lang="en-US" dirty="0" smtClean="0">
                <a:latin typeface="Bookman Old Style" pitchFamily="18" charset="0"/>
                <a:ea typeface="Calibri" pitchFamily="34" charset="0"/>
                <a:cs typeface="Times New Roman" pitchFamily="18" charset="0"/>
              </a:rPr>
              <a:t>  The magnitude of the </a:t>
            </a:r>
            <a:r>
              <a:rPr lang="en-US" b="1" dirty="0" smtClean="0">
                <a:latin typeface="Bookman Old Style" pitchFamily="18" charset="0"/>
                <a:ea typeface="Calibri" pitchFamily="34" charset="0"/>
                <a:cs typeface="Times New Roman" pitchFamily="18" charset="0"/>
              </a:rPr>
              <a:t>induced voltage E </a:t>
            </a:r>
            <a:r>
              <a:rPr lang="en-US" dirty="0" smtClean="0">
                <a:latin typeface="Bookman Old Style" pitchFamily="18" charset="0"/>
                <a:ea typeface="Calibri" pitchFamily="34" charset="0"/>
                <a:cs typeface="Times New Roman" pitchFamily="18" charset="0"/>
              </a:rPr>
              <a:t>is directly proportional to the </a:t>
            </a:r>
            <a:r>
              <a:rPr lang="en-US" b="1" dirty="0" smtClean="0">
                <a:latin typeface="Bookman Old Style" pitchFamily="18" charset="0"/>
                <a:ea typeface="Calibri" pitchFamily="34" charset="0"/>
                <a:cs typeface="Times New Roman" pitchFamily="18" charset="0"/>
              </a:rPr>
              <a:t>velocity of the conductor V</a:t>
            </a:r>
            <a:r>
              <a:rPr lang="en-US" dirty="0" smtClean="0">
                <a:latin typeface="Bookman Old Style" pitchFamily="18" charset="0"/>
                <a:ea typeface="Calibri" pitchFamily="34" charset="0"/>
                <a:cs typeface="Times New Roman" pitchFamily="18" charset="0"/>
              </a:rPr>
              <a:t>, </a:t>
            </a:r>
            <a:r>
              <a:rPr lang="en-US" b="1" dirty="0" smtClean="0">
                <a:latin typeface="Bookman Old Style" pitchFamily="18" charset="0"/>
                <a:ea typeface="Calibri" pitchFamily="34" charset="0"/>
                <a:cs typeface="Times New Roman" pitchFamily="18" charset="0"/>
              </a:rPr>
              <a:t>conductor width D</a:t>
            </a:r>
            <a:r>
              <a:rPr lang="en-US" dirty="0" smtClean="0">
                <a:latin typeface="Bookman Old Style" pitchFamily="18" charset="0"/>
                <a:ea typeface="Calibri" pitchFamily="34" charset="0"/>
                <a:cs typeface="Times New Roman" pitchFamily="18" charset="0"/>
              </a:rPr>
              <a:t>, and </a:t>
            </a:r>
            <a:r>
              <a:rPr lang="en-US" b="1" dirty="0" smtClean="0">
                <a:latin typeface="Bookman Old Style" pitchFamily="18" charset="0"/>
                <a:ea typeface="Calibri" pitchFamily="34" charset="0"/>
                <a:cs typeface="Times New Roman" pitchFamily="18" charset="0"/>
              </a:rPr>
              <a:t>the strength of the magnetic field B</a:t>
            </a:r>
            <a:r>
              <a:rPr lang="en-US" dirty="0" smtClean="0">
                <a:latin typeface="Bookman Old Style" pitchFamily="18" charset="0"/>
                <a:ea typeface="Calibri" pitchFamily="34" charset="0"/>
                <a:cs typeface="Times New Roman" pitchFamily="18" charset="0"/>
              </a:rPr>
              <a:t>.</a:t>
            </a:r>
          </a:p>
          <a:p>
            <a:pPr marL="471246" indent="-471246" algn="just" defTabSz="1645246" eaLnBrk="1" fontAlgn="auto" hangingPunct="1">
              <a:spcBef>
                <a:spcPts val="997"/>
              </a:spcBef>
              <a:spcAft>
                <a:spcPts val="0"/>
              </a:spcAft>
              <a:buFont typeface="Wingdings" pitchFamily="2" charset="2"/>
              <a:buChar char="ü"/>
              <a:defRPr/>
            </a:pPr>
            <a:endParaRPr lang="en-US" dirty="0" smtClean="0">
              <a:latin typeface="Bookman Old Style" pitchFamily="18" charset="0"/>
              <a:ea typeface="Calibri" pitchFamily="34" charset="0"/>
              <a:cs typeface="Times New Roman" pitchFamily="18" charset="0"/>
            </a:endParaRPr>
          </a:p>
          <a:p>
            <a:pPr marL="471246" indent="-471246" algn="just" defTabSz="1645246" eaLnBrk="1" fontAlgn="auto" hangingPunct="1">
              <a:spcBef>
                <a:spcPts val="997"/>
              </a:spcBef>
              <a:spcAft>
                <a:spcPts val="0"/>
              </a:spcAft>
              <a:buFont typeface="Wingdings" pitchFamily="2" charset="2"/>
              <a:buChar char="ü"/>
              <a:defRPr/>
            </a:pPr>
            <a:r>
              <a:rPr lang="en-US" dirty="0" smtClean="0">
                <a:latin typeface="Bookman Old Style" pitchFamily="18" charset="0"/>
                <a:ea typeface="Calibri" pitchFamily="34" charset="0"/>
                <a:cs typeface="Times New Roman" pitchFamily="18" charset="0"/>
              </a:rPr>
              <a:t>Magnetic field coils are placed on opposite sides a pipe to generate a magnetic field.</a:t>
            </a:r>
          </a:p>
          <a:p>
            <a:pPr marL="471246" indent="-471246" defTabSz="1645246" eaLnBrk="1" fontAlgn="auto" hangingPunct="1">
              <a:spcBef>
                <a:spcPts val="997"/>
              </a:spcBef>
              <a:spcAft>
                <a:spcPts val="0"/>
              </a:spcAft>
              <a:buFont typeface="Wingdings" pitchFamily="2" charset="2"/>
              <a:buChar char="ü"/>
              <a:defRPr/>
            </a:pPr>
            <a:endParaRPr lang="en-IN" dirty="0" smtClean="0">
              <a:latin typeface="Bookman Old Style" pitchFamily="18" charset="0"/>
              <a:ea typeface="Calibri" pitchFamily="34"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6"/>
          <p:cNvSpPr>
            <a:spLocks noGrp="1"/>
          </p:cNvSpPr>
          <p:nvPr>
            <p:ph type="title"/>
          </p:nvPr>
        </p:nvSpPr>
        <p:spPr>
          <a:xfrm>
            <a:off x="0" y="2"/>
            <a:ext cx="22860000" cy="1982391"/>
          </a:xfrm>
        </p:spPr>
        <p:txBody>
          <a:bodyPr/>
          <a:lstStyle/>
          <a:p>
            <a:pPr algn="l" eaLnBrk="1" hangingPunct="1"/>
            <a:r>
              <a:rPr lang="en-IN" sz="6600" b="1" i="1" dirty="0" smtClean="0">
                <a:solidFill>
                  <a:srgbClr val="FF0000"/>
                </a:solidFill>
                <a:latin typeface="Bookman Old Style" pitchFamily="18" charset="0"/>
                <a:cs typeface="Times New Roman" pitchFamily="18" charset="0"/>
              </a:rPr>
              <a:t>Electromagnetic Flow sensor</a:t>
            </a:r>
          </a:p>
        </p:txBody>
      </p:sp>
      <p:sp>
        <p:nvSpPr>
          <p:cNvPr id="94211" name="Content Placeholder 7"/>
          <p:cNvSpPr>
            <a:spLocks noGrp="1"/>
          </p:cNvSpPr>
          <p:nvPr>
            <p:ph sz="half" idx="1"/>
          </p:nvPr>
        </p:nvSpPr>
        <p:spPr>
          <a:xfrm>
            <a:off x="762000" y="2133600"/>
            <a:ext cx="10517188" cy="9144000"/>
          </a:xfrm>
        </p:spPr>
        <p:txBody>
          <a:bodyPr/>
          <a:lstStyle/>
          <a:p>
            <a:pPr marL="470368" indent="-470368" algn="just" eaLnBrk="1" hangingPunct="1">
              <a:spcBef>
                <a:spcPts val="991"/>
              </a:spcBef>
              <a:buFont typeface="Wingdings" pitchFamily="2" charset="2"/>
              <a:buChar char="ü"/>
            </a:pPr>
            <a:r>
              <a:rPr lang="en-US" sz="4800" dirty="0" smtClean="0">
                <a:latin typeface="Bookman Old Style" pitchFamily="18" charset="0"/>
                <a:cs typeface="Times New Roman" pitchFamily="18" charset="0"/>
              </a:rPr>
              <a:t>As the liquid moves through the field with average velocity V, electrodes sense the induced voltage.</a:t>
            </a:r>
          </a:p>
          <a:p>
            <a:pPr marL="470368" indent="-470368" algn="just" eaLnBrk="1" hangingPunct="1">
              <a:spcBef>
                <a:spcPts val="991"/>
              </a:spcBef>
              <a:buFont typeface="Wingdings" pitchFamily="2" charset="2"/>
              <a:buChar char="ü"/>
            </a:pPr>
            <a:endParaRPr lang="en-US" sz="4800" dirty="0" smtClean="0">
              <a:latin typeface="Bookman Old Style" pitchFamily="18" charset="0"/>
              <a:cs typeface="Times New Roman" pitchFamily="18" charset="0"/>
            </a:endParaRPr>
          </a:p>
          <a:p>
            <a:pPr marL="470368" indent="-470368" algn="just" eaLnBrk="1" hangingPunct="1">
              <a:spcBef>
                <a:spcPts val="991"/>
              </a:spcBef>
              <a:buFont typeface="Wingdings" pitchFamily="2" charset="2"/>
              <a:buChar char="ü"/>
            </a:pPr>
            <a:r>
              <a:rPr lang="en-US" sz="4800" dirty="0" smtClean="0">
                <a:latin typeface="Bookman Old Style" pitchFamily="18" charset="0"/>
                <a:cs typeface="Times New Roman" pitchFamily="18" charset="0"/>
              </a:rPr>
              <a:t>An insulating liner prevents the signal from shorting to the pipe wall. </a:t>
            </a:r>
          </a:p>
          <a:p>
            <a:pPr marL="470368" indent="-470368" algn="just" eaLnBrk="1" hangingPunct="1">
              <a:spcBef>
                <a:spcPts val="991"/>
              </a:spcBef>
              <a:buFont typeface="Wingdings" pitchFamily="2" charset="2"/>
              <a:buChar char="ü"/>
            </a:pPr>
            <a:endParaRPr lang="en-US" sz="4800" dirty="0" smtClean="0">
              <a:latin typeface="Bookman Old Style" pitchFamily="18" charset="0"/>
              <a:cs typeface="Times New Roman" pitchFamily="18" charset="0"/>
            </a:endParaRPr>
          </a:p>
          <a:p>
            <a:pPr marL="470368" indent="-470368" algn="just" eaLnBrk="1" hangingPunct="1">
              <a:spcBef>
                <a:spcPts val="991"/>
              </a:spcBef>
              <a:buFont typeface="Wingdings" pitchFamily="2" charset="2"/>
              <a:buChar char="ü"/>
            </a:pPr>
            <a:r>
              <a:rPr lang="en-US" sz="4800" dirty="0" smtClean="0">
                <a:latin typeface="Bookman Old Style" pitchFamily="18" charset="0"/>
                <a:cs typeface="Times New Roman" pitchFamily="18" charset="0"/>
              </a:rPr>
              <a:t>The output voltage E is directly proportional to liquid velocity, resulting in the linear output of a magnetic flow meter.</a:t>
            </a:r>
            <a:endParaRPr lang="en-IN" sz="4800" dirty="0" smtClean="0">
              <a:latin typeface="Bookman Old Style" pitchFamily="18" charset="0"/>
              <a:cs typeface="Times New Roman" pitchFamily="18" charset="0"/>
            </a:endParaRPr>
          </a:p>
        </p:txBody>
      </p:sp>
      <p:pic>
        <p:nvPicPr>
          <p:cNvPr id="94212" name="Picture 2" descr="http://www.ddc-online.org/Input-Output-Tutorial/images/chpt2_ana_06img08.gif"/>
          <p:cNvPicPr>
            <a:picLocks noGrp="1" noChangeAspect="1" noChangeArrowheads="1"/>
          </p:cNvPicPr>
          <p:nvPr>
            <p:ph sz="half" idx="2"/>
          </p:nvPr>
        </p:nvPicPr>
        <p:blipFill>
          <a:blip r:embed="rId2" cstate="print"/>
          <a:srcRect/>
          <a:stretch>
            <a:fillRect/>
          </a:stretch>
        </p:blipFill>
        <p:spPr>
          <a:xfrm>
            <a:off x="13106400" y="5638800"/>
            <a:ext cx="9174811" cy="8077200"/>
          </a:xfrm>
        </p:spPr>
      </p:pic>
      <p:pic>
        <p:nvPicPr>
          <p:cNvPr id="209924" name="Picture 4" descr="Image result for fleming rule"/>
          <p:cNvPicPr>
            <a:picLocks noChangeAspect="1" noChangeArrowheads="1"/>
          </p:cNvPicPr>
          <p:nvPr/>
        </p:nvPicPr>
        <p:blipFill>
          <a:blip r:embed="rId3" cstate="print"/>
          <a:srcRect/>
          <a:stretch>
            <a:fillRect/>
          </a:stretch>
        </p:blipFill>
        <p:spPr bwMode="auto">
          <a:xfrm>
            <a:off x="13030200" y="0"/>
            <a:ext cx="9144000" cy="5638800"/>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p:cNvPicPr>
            <a:picLocks noChangeAspect="1" noChangeArrowheads="1"/>
          </p:cNvPicPr>
          <p:nvPr/>
        </p:nvPicPr>
        <p:blipFill>
          <a:blip r:embed="rId2" cstate="print"/>
          <a:srcRect l="10176" t="10417" r="35359" b="11458"/>
          <a:stretch>
            <a:fillRect/>
          </a:stretch>
        </p:blipFill>
        <p:spPr bwMode="auto">
          <a:xfrm>
            <a:off x="609600" y="609600"/>
            <a:ext cx="21564600" cy="1257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6355</TotalTime>
  <Words>4412</Words>
  <Application>Microsoft Office PowerPoint</Application>
  <PresentationFormat>Custom</PresentationFormat>
  <Paragraphs>523</Paragraphs>
  <Slides>111</Slides>
  <Notes>23</Notes>
  <HiddenSlides>19</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111</vt:i4>
      </vt:variant>
    </vt:vector>
  </HeadingPairs>
  <TitlesOfParts>
    <vt:vector size="113" baseType="lpstr">
      <vt:lpstr>Office Theme</vt:lpstr>
      <vt:lpstr>Equation</vt:lpstr>
      <vt:lpstr>Slide 1</vt:lpstr>
      <vt:lpstr>Basic Principle of Sensor </vt:lpstr>
      <vt:lpstr>Sensors</vt:lpstr>
      <vt:lpstr>Transfer Function</vt:lpstr>
      <vt:lpstr>Slide 5</vt:lpstr>
      <vt:lpstr>Slide 6</vt:lpstr>
      <vt:lpstr>Slide 7</vt:lpstr>
      <vt:lpstr>Transducer</vt:lpstr>
      <vt:lpstr>Slide 9</vt:lpstr>
      <vt:lpstr>1.Position Sensors</vt:lpstr>
      <vt:lpstr>Slide 11</vt:lpstr>
      <vt:lpstr>Potentiometer</vt:lpstr>
      <vt:lpstr>Rotary Potentiometer</vt:lpstr>
      <vt:lpstr>Slide 14</vt:lpstr>
      <vt:lpstr>Slide 15</vt:lpstr>
      <vt:lpstr>Linear Variable Differential Transformer</vt:lpstr>
      <vt:lpstr>LVDT</vt:lpstr>
      <vt:lpstr>Slide 18</vt:lpstr>
      <vt:lpstr>Slide 19</vt:lpstr>
      <vt:lpstr>Slide 20</vt:lpstr>
      <vt:lpstr>Slide 21</vt:lpstr>
      <vt:lpstr>Slide 22</vt:lpstr>
      <vt:lpstr>Encoders</vt:lpstr>
      <vt:lpstr>Digital Optical Encoders</vt:lpstr>
      <vt:lpstr>Absolute Encoder</vt:lpstr>
      <vt:lpstr>Absolute Encoder </vt:lpstr>
      <vt:lpstr>Incremental Encoder</vt:lpstr>
      <vt:lpstr>Slide 28</vt:lpstr>
      <vt:lpstr>Simple Rotary Encoder</vt:lpstr>
      <vt:lpstr>Quadrature Encoder</vt:lpstr>
      <vt:lpstr>Binary Encoder</vt:lpstr>
      <vt:lpstr>Grey Code Encoder</vt:lpstr>
      <vt:lpstr>Slide 33</vt:lpstr>
      <vt:lpstr>Slide 34</vt:lpstr>
      <vt:lpstr>Proximity sensors</vt:lpstr>
      <vt:lpstr>Proximity sensors</vt:lpstr>
      <vt:lpstr>Application of Proximity sensors</vt:lpstr>
      <vt:lpstr>Slide 38</vt:lpstr>
      <vt:lpstr>Slide 39</vt:lpstr>
      <vt:lpstr>Inductive Proximity sensors</vt:lpstr>
      <vt:lpstr>Slide 41</vt:lpstr>
      <vt:lpstr>Slide 42</vt:lpstr>
      <vt:lpstr>Slide 43</vt:lpstr>
      <vt:lpstr>Slide 44</vt:lpstr>
      <vt:lpstr>Slide 45</vt:lpstr>
      <vt:lpstr>Slide 46</vt:lpstr>
      <vt:lpstr>Slide 47</vt:lpstr>
      <vt:lpstr>Capacitive Proximity sensors</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Temperature measurement</vt:lpstr>
      <vt:lpstr>Thermocouples</vt:lpstr>
      <vt:lpstr>Construction  of Thermocouples</vt:lpstr>
      <vt:lpstr>Selection of Thermocouples</vt:lpstr>
      <vt:lpstr>Slide 68</vt:lpstr>
      <vt:lpstr>Slide 69</vt:lpstr>
      <vt:lpstr>Slide 70</vt:lpstr>
      <vt:lpstr>Slide 71</vt:lpstr>
      <vt:lpstr>Resistance Temperature Detectors (RTD)</vt:lpstr>
      <vt:lpstr>Slide 73</vt:lpstr>
      <vt:lpstr>Slide 74</vt:lpstr>
      <vt:lpstr>Slide 75</vt:lpstr>
      <vt:lpstr>Advantages of platinum as RTD</vt:lpstr>
      <vt:lpstr>Limitations of RTD</vt:lpstr>
      <vt:lpstr>Slide 78</vt:lpstr>
      <vt:lpstr>Comparison</vt:lpstr>
      <vt:lpstr>Slide 80</vt:lpstr>
      <vt:lpstr>Force/Pressure Sensor</vt:lpstr>
      <vt:lpstr>Slide 82</vt:lpstr>
      <vt:lpstr>Strain Gauge</vt:lpstr>
      <vt:lpstr>Strain Gauge</vt:lpstr>
      <vt:lpstr>Slide 85</vt:lpstr>
      <vt:lpstr>Slide 86</vt:lpstr>
      <vt:lpstr>Strain Gauge Type</vt:lpstr>
      <vt:lpstr>Slide 88</vt:lpstr>
      <vt:lpstr>Slide 89</vt:lpstr>
      <vt:lpstr>Slide 90</vt:lpstr>
      <vt:lpstr>Slide 91</vt:lpstr>
      <vt:lpstr>Strain Gauge Circuit</vt:lpstr>
      <vt:lpstr>Slide 93</vt:lpstr>
      <vt:lpstr>Strain Gauge Circuit</vt:lpstr>
      <vt:lpstr>Effect of Temperature on Output of Gauge</vt:lpstr>
      <vt:lpstr>Temperature compensation</vt:lpstr>
      <vt:lpstr>Electromagnetic Flow sensor</vt:lpstr>
      <vt:lpstr>Electromagnetic Flow sensor</vt:lpstr>
      <vt:lpstr>Slide 99</vt:lpstr>
      <vt:lpstr>Slide 100</vt:lpstr>
      <vt:lpstr>Slide 101</vt:lpstr>
      <vt:lpstr>Slide 102</vt:lpstr>
      <vt:lpstr>Stepper Motor</vt:lpstr>
      <vt:lpstr>Stepper Motor</vt:lpstr>
      <vt:lpstr>Slide 105</vt:lpstr>
      <vt:lpstr>Servo Motor</vt:lpstr>
      <vt:lpstr>Servo Motor</vt:lpstr>
      <vt:lpstr>Slide 108</vt:lpstr>
      <vt:lpstr>Slide 109</vt:lpstr>
      <vt:lpstr>Solenoid Actuator </vt:lpstr>
      <vt:lpstr>Slide 111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 P GUPTA</dc:creator>
  <cp:lastModifiedBy>RTU</cp:lastModifiedBy>
  <cp:revision>4</cp:revision>
  <dcterms:created xsi:type="dcterms:W3CDTF">2008-07-04T13:51:57Z</dcterms:created>
  <dcterms:modified xsi:type="dcterms:W3CDTF">2022-04-19T04:57:08Z</dcterms:modified>
</cp:coreProperties>
</file>